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302" r:id="rId3"/>
    <p:sldId id="257" r:id="rId4"/>
    <p:sldId id="258" r:id="rId5"/>
    <p:sldId id="259" r:id="rId6"/>
    <p:sldId id="260" r:id="rId7"/>
    <p:sldId id="261" r:id="rId8"/>
    <p:sldId id="262" r:id="rId9"/>
    <p:sldId id="263" r:id="rId10"/>
    <p:sldId id="304" r:id="rId11"/>
    <p:sldId id="303" r:id="rId12"/>
    <p:sldId id="265" r:id="rId13"/>
    <p:sldId id="307" r:id="rId14"/>
    <p:sldId id="306"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D17A4-C882-4760-91CD-2E5D0213B2F5}" v="359" dt="2024-03-22T15:18:29.281"/>
    <p1510:client id="{3BCA7C0E-CDC8-46D6-AF45-CA52340BDC9E}" v="143" dt="2024-03-22T14:08:03.853"/>
    <p1510:client id="{D613B8C8-97C5-4106-BEEC-D848585F72E7}" v="47" dt="2024-03-23T02:53:20.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hyperlink" Target="https://iapp.org/news/a/report-ransomware-attacks-on-the-rise-in-2022/" TargetMode="External"/><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hyperlink" Target="https://www.ibm.com/reports/data-breach" TargetMode="External"/><Relationship Id="rId1" Type="http://schemas.openxmlformats.org/officeDocument/2006/relationships/hyperlink" Target="https://snyk.io/series/common-aws-security-misconfigurations/leaked-credentials/" TargetMode="Externa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hyperlink" Target="https://venturebeat.com/technology/report-81-of-companies-experienced-a-certificate-related-outage-in-the-past-two-years/" TargetMode="External"/><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hyperlink" Target="https://blog.gitguardian.com/poisoning-the-source-how-and-why-attackers-are-targeting-developer-accounts/" TargetMode="External"/><Relationship Id="rId9" Type="http://schemas.openxmlformats.org/officeDocument/2006/relationships/image" Target="../media/image12.svg"/><Relationship Id="rId1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7.png"/><Relationship Id="rId3" Type="http://schemas.openxmlformats.org/officeDocument/2006/relationships/hyperlink" Target="https://snyk.io/series/common-aws-security-misconfigurations/leaked-credentials/" TargetMode="External"/><Relationship Id="rId7" Type="http://schemas.openxmlformats.org/officeDocument/2006/relationships/image" Target="../media/image13.png"/><Relationship Id="rId12" Type="http://schemas.openxmlformats.org/officeDocument/2006/relationships/hyperlink" Target="https://blog.gitguardian.com/poisoning-the-source-how-and-why-attackers-are-targeting-developer-accounts/" TargetMode="External"/><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hyperlink" Target="https://www.ibm.com/reports/data-breach" TargetMode="External"/><Relationship Id="rId11" Type="http://schemas.openxmlformats.org/officeDocument/2006/relationships/image" Target="../media/image16.svg"/><Relationship Id="rId5" Type="http://schemas.openxmlformats.org/officeDocument/2006/relationships/image" Target="../media/image12.svg"/><Relationship Id="rId15" Type="http://schemas.openxmlformats.org/officeDocument/2006/relationships/hyperlink" Target="https://venturebeat.com/technology/report-81-of-companies-experienced-a-certificate-related-outage-in-the-past-two-years/" TargetMode="Externa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hyperlink" Target="https://iapp.org/news/a/report-ransomware-attacks-on-the-rise-in-2022/" TargetMode="External"/><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A01EB-D24C-4325-AAB3-A806D3B64C8D}"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DD5DC64-8CFB-4E59-A09C-21135B0E6D05}">
      <dgm:prSet/>
      <dgm:spPr/>
      <dgm:t>
        <a:bodyPr/>
        <a:lstStyle/>
        <a:p>
          <a:pPr>
            <a:defRPr cap="all"/>
          </a:pPr>
          <a:r>
            <a:rPr lang="en-US"/>
            <a:t>61% of data breaches were related to leaked developer credentials (Source: </a:t>
          </a:r>
          <a:r>
            <a:rPr lang="en-US">
              <a:hlinkClick xmlns:r="http://schemas.openxmlformats.org/officeDocument/2006/relationships" r:id="rId1"/>
            </a:rPr>
            <a:t>Snyk Leaked Credentials</a:t>
          </a:r>
          <a:r>
            <a:rPr lang="en-US"/>
            <a:t>)</a:t>
          </a:r>
        </a:p>
      </dgm:t>
    </dgm:pt>
    <dgm:pt modelId="{B9483478-974B-44D7-BC42-8054E33E55C5}" type="parTrans" cxnId="{347F34F2-28A9-4502-B381-D50A9D0B3DAD}">
      <dgm:prSet/>
      <dgm:spPr/>
      <dgm:t>
        <a:bodyPr/>
        <a:lstStyle/>
        <a:p>
          <a:endParaRPr lang="en-US"/>
        </a:p>
      </dgm:t>
    </dgm:pt>
    <dgm:pt modelId="{2C21D18F-9FCA-45D2-93AF-84D73FFC3065}" type="sibTrans" cxnId="{347F34F2-28A9-4502-B381-D50A9D0B3DAD}">
      <dgm:prSet/>
      <dgm:spPr/>
      <dgm:t>
        <a:bodyPr/>
        <a:lstStyle/>
        <a:p>
          <a:endParaRPr lang="en-US"/>
        </a:p>
      </dgm:t>
    </dgm:pt>
    <dgm:pt modelId="{9EC3E022-1191-48E8-9A71-7DF0002C3CF5}">
      <dgm:prSet/>
      <dgm:spPr/>
      <dgm:t>
        <a:bodyPr/>
        <a:lstStyle/>
        <a:p>
          <a:pPr>
            <a:defRPr cap="all"/>
          </a:pPr>
          <a:r>
            <a:rPr lang="en-US"/>
            <a:t>The average data breach costs organization $4.45 million globally, $9.48 million in the US (Source: </a:t>
          </a:r>
          <a:r>
            <a:rPr lang="en-US">
              <a:hlinkClick xmlns:r="http://schemas.openxmlformats.org/officeDocument/2006/relationships" r:id="rId2"/>
            </a:rPr>
            <a:t>IBM Cost of data breach report 2023</a:t>
          </a:r>
          <a:r>
            <a:rPr lang="en-US"/>
            <a:t>)</a:t>
          </a:r>
        </a:p>
      </dgm:t>
    </dgm:pt>
    <dgm:pt modelId="{32628D94-ABCA-4EDD-86BA-5347746870CC}" type="parTrans" cxnId="{9138661A-54A2-455A-9071-42112A1A9272}">
      <dgm:prSet/>
      <dgm:spPr/>
      <dgm:t>
        <a:bodyPr/>
        <a:lstStyle/>
        <a:p>
          <a:endParaRPr lang="en-US"/>
        </a:p>
      </dgm:t>
    </dgm:pt>
    <dgm:pt modelId="{E0E9693D-5F35-40D8-98EB-927B9C835510}" type="sibTrans" cxnId="{9138661A-54A2-455A-9071-42112A1A9272}">
      <dgm:prSet/>
      <dgm:spPr/>
      <dgm:t>
        <a:bodyPr/>
        <a:lstStyle/>
        <a:p>
          <a:endParaRPr lang="en-US"/>
        </a:p>
      </dgm:t>
    </dgm:pt>
    <dgm:pt modelId="{D4007464-70BF-4F66-9C07-9B0A7B6F0B4E}">
      <dgm:prSet/>
      <dgm:spPr/>
      <dgm:t>
        <a:bodyPr/>
        <a:lstStyle/>
        <a:p>
          <a:pPr>
            <a:defRPr cap="all"/>
          </a:pPr>
          <a:r>
            <a:rPr lang="en-US"/>
            <a:t>Ransomware attacks more than half of which are caused by credential leaks cost an estimated $30 Billion in 2023 (Source: </a:t>
          </a:r>
          <a:r>
            <a:rPr lang="en-US">
              <a:hlinkClick xmlns:r="http://schemas.openxmlformats.org/officeDocument/2006/relationships" r:id="rId3"/>
            </a:rPr>
            <a:t>IAPP Ransomware Report</a:t>
          </a:r>
          <a:r>
            <a:rPr lang="en-US"/>
            <a:t>)</a:t>
          </a:r>
        </a:p>
      </dgm:t>
    </dgm:pt>
    <dgm:pt modelId="{056CF361-661D-4732-983C-824BA6337C36}" type="parTrans" cxnId="{634FB73E-D6FE-4809-A1A7-9234F6ABBB7F}">
      <dgm:prSet/>
      <dgm:spPr/>
      <dgm:t>
        <a:bodyPr/>
        <a:lstStyle/>
        <a:p>
          <a:endParaRPr lang="en-US"/>
        </a:p>
      </dgm:t>
    </dgm:pt>
    <dgm:pt modelId="{7EAD1CD1-E928-4CF8-8017-F188AD9E6856}" type="sibTrans" cxnId="{634FB73E-D6FE-4809-A1A7-9234F6ABBB7F}">
      <dgm:prSet/>
      <dgm:spPr/>
      <dgm:t>
        <a:bodyPr/>
        <a:lstStyle/>
        <a:p>
          <a:endParaRPr lang="en-US"/>
        </a:p>
      </dgm:t>
    </dgm:pt>
    <dgm:pt modelId="{7A019271-0024-4BB4-B368-BA5E97C06807}">
      <dgm:prSet/>
      <dgm:spPr/>
      <dgm:t>
        <a:bodyPr/>
        <a:lstStyle/>
        <a:p>
          <a:pPr>
            <a:defRPr cap="all"/>
          </a:pPr>
          <a:r>
            <a:rPr lang="en-US"/>
            <a:t>Git Guardian reported 60k credential leaks in public repos leading to front page breaches in companies like Uber, Twitch, Samsung and Nvidia (</a:t>
          </a:r>
          <a:r>
            <a:rPr lang="en-US">
              <a:hlinkClick xmlns:r="http://schemas.openxmlformats.org/officeDocument/2006/relationships" r:id="rId4"/>
            </a:rPr>
            <a:t>Source: Git Gaurdian THE STATE OF SECRETS SPRAWL</a:t>
          </a:r>
          <a:r>
            <a:rPr lang="en-US"/>
            <a:t>)</a:t>
          </a:r>
        </a:p>
      </dgm:t>
    </dgm:pt>
    <dgm:pt modelId="{8D8BF9F8-DDDB-4998-9FB0-C202794DDEF2}" type="parTrans" cxnId="{7D8A47C9-73AE-4D4B-B525-D0F5D010664D}">
      <dgm:prSet/>
      <dgm:spPr/>
      <dgm:t>
        <a:bodyPr/>
        <a:lstStyle/>
        <a:p>
          <a:endParaRPr lang="en-US"/>
        </a:p>
      </dgm:t>
    </dgm:pt>
    <dgm:pt modelId="{D97E16ED-778B-459C-A6CF-F93E5C678EBA}" type="sibTrans" cxnId="{7D8A47C9-73AE-4D4B-B525-D0F5D010664D}">
      <dgm:prSet/>
      <dgm:spPr/>
      <dgm:t>
        <a:bodyPr/>
        <a:lstStyle/>
        <a:p>
          <a:endParaRPr lang="en-US"/>
        </a:p>
      </dgm:t>
    </dgm:pt>
    <dgm:pt modelId="{27ECBFFF-D872-4246-85C8-417F46ABC78B}">
      <dgm:prSet/>
      <dgm:spPr/>
      <dgm:t>
        <a:bodyPr/>
        <a:lstStyle/>
        <a:p>
          <a:pPr>
            <a:defRPr cap="all"/>
          </a:pPr>
          <a:r>
            <a:rPr lang="en-US"/>
            <a:t>81% of companies experienced an outage due to expired certificates (Source: </a:t>
          </a:r>
          <a:r>
            <a:rPr lang="en-US">
              <a:hlinkClick xmlns:r="http://schemas.openxmlformats.org/officeDocument/2006/relationships" r:id="rId5"/>
            </a:rPr>
            <a:t>VentureBeat Report</a:t>
          </a:r>
          <a:r>
            <a:rPr lang="en-US"/>
            <a:t>)</a:t>
          </a:r>
        </a:p>
      </dgm:t>
    </dgm:pt>
    <dgm:pt modelId="{BF3E793C-7F21-499B-B574-B70BDA3B262B}" type="parTrans" cxnId="{208B819E-C166-4B3F-8861-86AD10E6DEA4}">
      <dgm:prSet/>
      <dgm:spPr/>
      <dgm:t>
        <a:bodyPr/>
        <a:lstStyle/>
        <a:p>
          <a:endParaRPr lang="en-US"/>
        </a:p>
      </dgm:t>
    </dgm:pt>
    <dgm:pt modelId="{CC1EA737-B5DD-4229-B426-2AD2BAA515BA}" type="sibTrans" cxnId="{208B819E-C166-4B3F-8861-86AD10E6DEA4}">
      <dgm:prSet/>
      <dgm:spPr/>
      <dgm:t>
        <a:bodyPr/>
        <a:lstStyle/>
        <a:p>
          <a:endParaRPr lang="en-US"/>
        </a:p>
      </dgm:t>
    </dgm:pt>
    <dgm:pt modelId="{55233C86-6106-4B18-8D44-4268E6C65076}" type="pres">
      <dgm:prSet presAssocID="{900A01EB-D24C-4325-AAB3-A806D3B64C8D}" presName="root" presStyleCnt="0">
        <dgm:presLayoutVars>
          <dgm:dir/>
          <dgm:resizeHandles val="exact"/>
        </dgm:presLayoutVars>
      </dgm:prSet>
      <dgm:spPr/>
    </dgm:pt>
    <dgm:pt modelId="{39202A9E-9A18-4682-897B-F202832AF361}" type="pres">
      <dgm:prSet presAssocID="{DDD5DC64-8CFB-4E59-A09C-21135B0E6D05}" presName="compNode" presStyleCnt="0"/>
      <dgm:spPr/>
    </dgm:pt>
    <dgm:pt modelId="{55424363-3F10-4ED7-A952-562AC572374E}" type="pres">
      <dgm:prSet presAssocID="{DDD5DC64-8CFB-4E59-A09C-21135B0E6D05}" presName="iconBgRect" presStyleLbl="bgShp" presStyleIdx="0" presStyleCnt="5"/>
      <dgm:spPr>
        <a:prstGeom prst="round2DiagRect">
          <a:avLst>
            <a:gd name="adj1" fmla="val 29727"/>
            <a:gd name="adj2" fmla="val 0"/>
          </a:avLst>
        </a:prstGeom>
      </dgm:spPr>
    </dgm:pt>
    <dgm:pt modelId="{19AD9C22-D2A4-492C-9526-4D79A0DFDEB7}" type="pres">
      <dgm:prSet presAssocID="{DDD5DC64-8CFB-4E59-A09C-21135B0E6D05}"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grammer"/>
        </a:ext>
      </dgm:extLst>
    </dgm:pt>
    <dgm:pt modelId="{82A7101D-9EA0-4A0A-AE19-8587B072ADD6}" type="pres">
      <dgm:prSet presAssocID="{DDD5DC64-8CFB-4E59-A09C-21135B0E6D05}" presName="spaceRect" presStyleCnt="0"/>
      <dgm:spPr/>
    </dgm:pt>
    <dgm:pt modelId="{BBCC095D-BA9D-4CD6-B261-378E4B760D00}" type="pres">
      <dgm:prSet presAssocID="{DDD5DC64-8CFB-4E59-A09C-21135B0E6D05}" presName="textRect" presStyleLbl="revTx" presStyleIdx="0" presStyleCnt="5">
        <dgm:presLayoutVars>
          <dgm:chMax val="1"/>
          <dgm:chPref val="1"/>
        </dgm:presLayoutVars>
      </dgm:prSet>
      <dgm:spPr/>
    </dgm:pt>
    <dgm:pt modelId="{EA6A2833-1AE9-4FFD-AF55-C71C9A1B9C07}" type="pres">
      <dgm:prSet presAssocID="{2C21D18F-9FCA-45D2-93AF-84D73FFC3065}" presName="sibTrans" presStyleCnt="0"/>
      <dgm:spPr/>
    </dgm:pt>
    <dgm:pt modelId="{F102ED5B-E2BA-4173-97CB-22C250434DA8}" type="pres">
      <dgm:prSet presAssocID="{9EC3E022-1191-48E8-9A71-7DF0002C3CF5}" presName="compNode" presStyleCnt="0"/>
      <dgm:spPr/>
    </dgm:pt>
    <dgm:pt modelId="{D9EAA925-20F5-42F2-948A-37A4AB3617E9}" type="pres">
      <dgm:prSet presAssocID="{9EC3E022-1191-48E8-9A71-7DF0002C3CF5}" presName="iconBgRect" presStyleLbl="bgShp" presStyleIdx="1" presStyleCnt="5"/>
      <dgm:spPr>
        <a:prstGeom prst="round2DiagRect">
          <a:avLst>
            <a:gd name="adj1" fmla="val 29727"/>
            <a:gd name="adj2" fmla="val 0"/>
          </a:avLst>
        </a:prstGeom>
      </dgm:spPr>
    </dgm:pt>
    <dgm:pt modelId="{2A2039E9-8A7D-428B-B048-BE2D1AF8ED8F}" type="pres">
      <dgm:prSet presAssocID="{9EC3E022-1191-48E8-9A71-7DF0002C3CF5}"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Processor"/>
        </a:ext>
      </dgm:extLst>
    </dgm:pt>
    <dgm:pt modelId="{29EC0C6A-33B6-4A47-BB29-1A96F0A3F1AB}" type="pres">
      <dgm:prSet presAssocID="{9EC3E022-1191-48E8-9A71-7DF0002C3CF5}" presName="spaceRect" presStyleCnt="0"/>
      <dgm:spPr/>
    </dgm:pt>
    <dgm:pt modelId="{32D3A737-D1A6-48F6-BC30-A48C06D06D5A}" type="pres">
      <dgm:prSet presAssocID="{9EC3E022-1191-48E8-9A71-7DF0002C3CF5}" presName="textRect" presStyleLbl="revTx" presStyleIdx="1" presStyleCnt="5">
        <dgm:presLayoutVars>
          <dgm:chMax val="1"/>
          <dgm:chPref val="1"/>
        </dgm:presLayoutVars>
      </dgm:prSet>
      <dgm:spPr/>
    </dgm:pt>
    <dgm:pt modelId="{AA0D2D59-3295-4D60-B3EC-BC22B86F7DB5}" type="pres">
      <dgm:prSet presAssocID="{E0E9693D-5F35-40D8-98EB-927B9C835510}" presName="sibTrans" presStyleCnt="0"/>
      <dgm:spPr/>
    </dgm:pt>
    <dgm:pt modelId="{9DB5BBDD-0548-4167-A5E0-C58F29402A51}" type="pres">
      <dgm:prSet presAssocID="{D4007464-70BF-4F66-9C07-9B0A7B6F0B4E}" presName="compNode" presStyleCnt="0"/>
      <dgm:spPr/>
    </dgm:pt>
    <dgm:pt modelId="{49B613CF-73B2-4D5E-9B69-C09D0EDC337D}" type="pres">
      <dgm:prSet presAssocID="{D4007464-70BF-4F66-9C07-9B0A7B6F0B4E}" presName="iconBgRect" presStyleLbl="bgShp" presStyleIdx="2" presStyleCnt="5"/>
      <dgm:spPr>
        <a:prstGeom prst="round2DiagRect">
          <a:avLst>
            <a:gd name="adj1" fmla="val 29727"/>
            <a:gd name="adj2" fmla="val 0"/>
          </a:avLst>
        </a:prstGeom>
      </dgm:spPr>
    </dgm:pt>
    <dgm:pt modelId="{5B4343D9-948B-4EC8-8BB8-CAD66F41A9F9}" type="pres">
      <dgm:prSet presAssocID="{D4007464-70BF-4F66-9C07-9B0A7B6F0B4E}"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Dollar"/>
        </a:ext>
      </dgm:extLst>
    </dgm:pt>
    <dgm:pt modelId="{7EF46CB7-8C4D-4C88-9344-EC49CD2A712A}" type="pres">
      <dgm:prSet presAssocID="{D4007464-70BF-4F66-9C07-9B0A7B6F0B4E}" presName="spaceRect" presStyleCnt="0"/>
      <dgm:spPr/>
    </dgm:pt>
    <dgm:pt modelId="{D1D286B4-B078-40FA-B75E-C09B18D5865D}" type="pres">
      <dgm:prSet presAssocID="{D4007464-70BF-4F66-9C07-9B0A7B6F0B4E}" presName="textRect" presStyleLbl="revTx" presStyleIdx="2" presStyleCnt="5">
        <dgm:presLayoutVars>
          <dgm:chMax val="1"/>
          <dgm:chPref val="1"/>
        </dgm:presLayoutVars>
      </dgm:prSet>
      <dgm:spPr/>
    </dgm:pt>
    <dgm:pt modelId="{1C1B93D8-4B74-493D-A40C-366EC637F6E1}" type="pres">
      <dgm:prSet presAssocID="{7EAD1CD1-E928-4CF8-8017-F188AD9E6856}" presName="sibTrans" presStyleCnt="0"/>
      <dgm:spPr/>
    </dgm:pt>
    <dgm:pt modelId="{5C7A7917-8FF3-4DEF-AE5A-ACCCE5872D5F}" type="pres">
      <dgm:prSet presAssocID="{7A019271-0024-4BB4-B368-BA5E97C06807}" presName="compNode" presStyleCnt="0"/>
      <dgm:spPr/>
    </dgm:pt>
    <dgm:pt modelId="{2F865481-A330-4B01-9DB5-453B6C511394}" type="pres">
      <dgm:prSet presAssocID="{7A019271-0024-4BB4-B368-BA5E97C06807}" presName="iconBgRect" presStyleLbl="bgShp" presStyleIdx="3" presStyleCnt="5"/>
      <dgm:spPr>
        <a:prstGeom prst="round2DiagRect">
          <a:avLst>
            <a:gd name="adj1" fmla="val 29727"/>
            <a:gd name="adj2" fmla="val 0"/>
          </a:avLst>
        </a:prstGeom>
      </dgm:spPr>
    </dgm:pt>
    <dgm:pt modelId="{E0FA6BF3-1B85-46C1-8D9D-DCC2B1599E49}" type="pres">
      <dgm:prSet presAssocID="{7A019271-0024-4BB4-B368-BA5E97C06807}"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Smart Phone"/>
        </a:ext>
      </dgm:extLst>
    </dgm:pt>
    <dgm:pt modelId="{2FECDC4F-887C-4A9F-9ED8-C3A6E2661083}" type="pres">
      <dgm:prSet presAssocID="{7A019271-0024-4BB4-B368-BA5E97C06807}" presName="spaceRect" presStyleCnt="0"/>
      <dgm:spPr/>
    </dgm:pt>
    <dgm:pt modelId="{D1DE8030-C972-40BF-A476-F07630472267}" type="pres">
      <dgm:prSet presAssocID="{7A019271-0024-4BB4-B368-BA5E97C06807}" presName="textRect" presStyleLbl="revTx" presStyleIdx="3" presStyleCnt="5">
        <dgm:presLayoutVars>
          <dgm:chMax val="1"/>
          <dgm:chPref val="1"/>
        </dgm:presLayoutVars>
      </dgm:prSet>
      <dgm:spPr/>
    </dgm:pt>
    <dgm:pt modelId="{FE5B3B48-BBC9-43E9-85EE-5F44022FE52D}" type="pres">
      <dgm:prSet presAssocID="{D97E16ED-778B-459C-A6CF-F93E5C678EBA}" presName="sibTrans" presStyleCnt="0"/>
      <dgm:spPr/>
    </dgm:pt>
    <dgm:pt modelId="{69525E44-05C8-4864-A726-649D88AADFCB}" type="pres">
      <dgm:prSet presAssocID="{27ECBFFF-D872-4246-85C8-417F46ABC78B}" presName="compNode" presStyleCnt="0"/>
      <dgm:spPr/>
    </dgm:pt>
    <dgm:pt modelId="{C1FB45B0-3B5D-461E-9B60-1182F3B96999}" type="pres">
      <dgm:prSet presAssocID="{27ECBFFF-D872-4246-85C8-417F46ABC78B}" presName="iconBgRect" presStyleLbl="bgShp" presStyleIdx="4" presStyleCnt="5"/>
      <dgm:spPr>
        <a:prstGeom prst="round2DiagRect">
          <a:avLst>
            <a:gd name="adj1" fmla="val 29727"/>
            <a:gd name="adj2" fmla="val 0"/>
          </a:avLst>
        </a:prstGeom>
      </dgm:spPr>
    </dgm:pt>
    <dgm:pt modelId="{9DC65F6A-B004-4436-BE5B-8AE57EBF82EE}" type="pres">
      <dgm:prSet presAssocID="{27ECBFFF-D872-4246-85C8-417F46ABC78B}"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Diploma Roll"/>
        </a:ext>
      </dgm:extLst>
    </dgm:pt>
    <dgm:pt modelId="{BBF2AB99-E861-49DA-9076-373237080D45}" type="pres">
      <dgm:prSet presAssocID="{27ECBFFF-D872-4246-85C8-417F46ABC78B}" presName="spaceRect" presStyleCnt="0"/>
      <dgm:spPr/>
    </dgm:pt>
    <dgm:pt modelId="{30A2C6FF-561C-47EA-80C6-D465B90BE542}" type="pres">
      <dgm:prSet presAssocID="{27ECBFFF-D872-4246-85C8-417F46ABC78B}" presName="textRect" presStyleLbl="revTx" presStyleIdx="4" presStyleCnt="5">
        <dgm:presLayoutVars>
          <dgm:chMax val="1"/>
          <dgm:chPref val="1"/>
        </dgm:presLayoutVars>
      </dgm:prSet>
      <dgm:spPr/>
    </dgm:pt>
  </dgm:ptLst>
  <dgm:cxnLst>
    <dgm:cxn modelId="{2BA00004-3109-4F83-ADBE-7609A610674F}" type="presOf" srcId="{9EC3E022-1191-48E8-9A71-7DF0002C3CF5}" destId="{32D3A737-D1A6-48F6-BC30-A48C06D06D5A}" srcOrd="0" destOrd="0" presId="urn:microsoft.com/office/officeart/2018/5/layout/IconLeafLabelList"/>
    <dgm:cxn modelId="{52DA5C16-EFD1-4695-A255-33A5D81F5236}" type="presOf" srcId="{7A019271-0024-4BB4-B368-BA5E97C06807}" destId="{D1DE8030-C972-40BF-A476-F07630472267}" srcOrd="0" destOrd="0" presId="urn:microsoft.com/office/officeart/2018/5/layout/IconLeafLabelList"/>
    <dgm:cxn modelId="{9138661A-54A2-455A-9071-42112A1A9272}" srcId="{900A01EB-D24C-4325-AAB3-A806D3B64C8D}" destId="{9EC3E022-1191-48E8-9A71-7DF0002C3CF5}" srcOrd="1" destOrd="0" parTransId="{32628D94-ABCA-4EDD-86BA-5347746870CC}" sibTransId="{E0E9693D-5F35-40D8-98EB-927B9C835510}"/>
    <dgm:cxn modelId="{E4C1783E-6B80-4172-A1A1-81D458C29093}" type="presOf" srcId="{D4007464-70BF-4F66-9C07-9B0A7B6F0B4E}" destId="{D1D286B4-B078-40FA-B75E-C09B18D5865D}" srcOrd="0" destOrd="0" presId="urn:microsoft.com/office/officeart/2018/5/layout/IconLeafLabelList"/>
    <dgm:cxn modelId="{634FB73E-D6FE-4809-A1A7-9234F6ABBB7F}" srcId="{900A01EB-D24C-4325-AAB3-A806D3B64C8D}" destId="{D4007464-70BF-4F66-9C07-9B0A7B6F0B4E}" srcOrd="2" destOrd="0" parTransId="{056CF361-661D-4732-983C-824BA6337C36}" sibTransId="{7EAD1CD1-E928-4CF8-8017-F188AD9E6856}"/>
    <dgm:cxn modelId="{620C755F-180B-4788-A520-F0FA4A5D03CF}" type="presOf" srcId="{900A01EB-D24C-4325-AAB3-A806D3B64C8D}" destId="{55233C86-6106-4B18-8D44-4268E6C65076}" srcOrd="0" destOrd="0" presId="urn:microsoft.com/office/officeart/2018/5/layout/IconLeafLabelList"/>
    <dgm:cxn modelId="{1AEFCD4B-8029-42F1-BAE9-8002603F37AC}" type="presOf" srcId="{DDD5DC64-8CFB-4E59-A09C-21135B0E6D05}" destId="{BBCC095D-BA9D-4CD6-B261-378E4B760D00}" srcOrd="0" destOrd="0" presId="urn:microsoft.com/office/officeart/2018/5/layout/IconLeafLabelList"/>
    <dgm:cxn modelId="{208B819E-C166-4B3F-8861-86AD10E6DEA4}" srcId="{900A01EB-D24C-4325-AAB3-A806D3B64C8D}" destId="{27ECBFFF-D872-4246-85C8-417F46ABC78B}" srcOrd="4" destOrd="0" parTransId="{BF3E793C-7F21-499B-B574-B70BDA3B262B}" sibTransId="{CC1EA737-B5DD-4229-B426-2AD2BAA515BA}"/>
    <dgm:cxn modelId="{7D8A47C9-73AE-4D4B-B525-D0F5D010664D}" srcId="{900A01EB-D24C-4325-AAB3-A806D3B64C8D}" destId="{7A019271-0024-4BB4-B368-BA5E97C06807}" srcOrd="3" destOrd="0" parTransId="{8D8BF9F8-DDDB-4998-9FB0-C202794DDEF2}" sibTransId="{D97E16ED-778B-459C-A6CF-F93E5C678EBA}"/>
    <dgm:cxn modelId="{347F34F2-28A9-4502-B381-D50A9D0B3DAD}" srcId="{900A01EB-D24C-4325-AAB3-A806D3B64C8D}" destId="{DDD5DC64-8CFB-4E59-A09C-21135B0E6D05}" srcOrd="0" destOrd="0" parTransId="{B9483478-974B-44D7-BC42-8054E33E55C5}" sibTransId="{2C21D18F-9FCA-45D2-93AF-84D73FFC3065}"/>
    <dgm:cxn modelId="{4D63FFF9-EEE9-4917-8BF5-C9A7C5E1A6CF}" type="presOf" srcId="{27ECBFFF-D872-4246-85C8-417F46ABC78B}" destId="{30A2C6FF-561C-47EA-80C6-D465B90BE542}" srcOrd="0" destOrd="0" presId="urn:microsoft.com/office/officeart/2018/5/layout/IconLeafLabelList"/>
    <dgm:cxn modelId="{51A056F0-62BD-49AC-999E-3BF1E830FB0E}" type="presParOf" srcId="{55233C86-6106-4B18-8D44-4268E6C65076}" destId="{39202A9E-9A18-4682-897B-F202832AF361}" srcOrd="0" destOrd="0" presId="urn:microsoft.com/office/officeart/2018/5/layout/IconLeafLabelList"/>
    <dgm:cxn modelId="{09675C9C-0FB9-4784-853A-6AB23F2D0C51}" type="presParOf" srcId="{39202A9E-9A18-4682-897B-F202832AF361}" destId="{55424363-3F10-4ED7-A952-562AC572374E}" srcOrd="0" destOrd="0" presId="urn:microsoft.com/office/officeart/2018/5/layout/IconLeafLabelList"/>
    <dgm:cxn modelId="{AF32261C-994F-4B40-8400-1A3B2251AB3D}" type="presParOf" srcId="{39202A9E-9A18-4682-897B-F202832AF361}" destId="{19AD9C22-D2A4-492C-9526-4D79A0DFDEB7}" srcOrd="1" destOrd="0" presId="urn:microsoft.com/office/officeart/2018/5/layout/IconLeafLabelList"/>
    <dgm:cxn modelId="{A0665D0F-77A7-46A9-876F-BEA2C9F3700D}" type="presParOf" srcId="{39202A9E-9A18-4682-897B-F202832AF361}" destId="{82A7101D-9EA0-4A0A-AE19-8587B072ADD6}" srcOrd="2" destOrd="0" presId="urn:microsoft.com/office/officeart/2018/5/layout/IconLeafLabelList"/>
    <dgm:cxn modelId="{0178CF41-936B-4FA1-9335-AFCB71F7BAA2}" type="presParOf" srcId="{39202A9E-9A18-4682-897B-F202832AF361}" destId="{BBCC095D-BA9D-4CD6-B261-378E4B760D00}" srcOrd="3" destOrd="0" presId="urn:microsoft.com/office/officeart/2018/5/layout/IconLeafLabelList"/>
    <dgm:cxn modelId="{A18E1A0A-7CC2-4A36-BE9E-E689ACAD13B5}" type="presParOf" srcId="{55233C86-6106-4B18-8D44-4268E6C65076}" destId="{EA6A2833-1AE9-4FFD-AF55-C71C9A1B9C07}" srcOrd="1" destOrd="0" presId="urn:microsoft.com/office/officeart/2018/5/layout/IconLeafLabelList"/>
    <dgm:cxn modelId="{81E39866-5DCB-4CE8-A20E-11C29DEBE046}" type="presParOf" srcId="{55233C86-6106-4B18-8D44-4268E6C65076}" destId="{F102ED5B-E2BA-4173-97CB-22C250434DA8}" srcOrd="2" destOrd="0" presId="urn:microsoft.com/office/officeart/2018/5/layout/IconLeafLabelList"/>
    <dgm:cxn modelId="{96D819D7-8F7A-4957-8584-97D2128B154D}" type="presParOf" srcId="{F102ED5B-E2BA-4173-97CB-22C250434DA8}" destId="{D9EAA925-20F5-42F2-948A-37A4AB3617E9}" srcOrd="0" destOrd="0" presId="urn:microsoft.com/office/officeart/2018/5/layout/IconLeafLabelList"/>
    <dgm:cxn modelId="{08DA53D6-82E6-472A-91F7-5A797C96CFA0}" type="presParOf" srcId="{F102ED5B-E2BA-4173-97CB-22C250434DA8}" destId="{2A2039E9-8A7D-428B-B048-BE2D1AF8ED8F}" srcOrd="1" destOrd="0" presId="urn:microsoft.com/office/officeart/2018/5/layout/IconLeafLabelList"/>
    <dgm:cxn modelId="{5BE4CFC2-DF64-4D7E-8DFE-AFE968FB0969}" type="presParOf" srcId="{F102ED5B-E2BA-4173-97CB-22C250434DA8}" destId="{29EC0C6A-33B6-4A47-BB29-1A96F0A3F1AB}" srcOrd="2" destOrd="0" presId="urn:microsoft.com/office/officeart/2018/5/layout/IconLeafLabelList"/>
    <dgm:cxn modelId="{5E474258-74D4-4783-9CD5-9731127C506B}" type="presParOf" srcId="{F102ED5B-E2BA-4173-97CB-22C250434DA8}" destId="{32D3A737-D1A6-48F6-BC30-A48C06D06D5A}" srcOrd="3" destOrd="0" presId="urn:microsoft.com/office/officeart/2018/5/layout/IconLeafLabelList"/>
    <dgm:cxn modelId="{0DE55208-EC2C-42BE-9F7B-E15FAAC45B11}" type="presParOf" srcId="{55233C86-6106-4B18-8D44-4268E6C65076}" destId="{AA0D2D59-3295-4D60-B3EC-BC22B86F7DB5}" srcOrd="3" destOrd="0" presId="urn:microsoft.com/office/officeart/2018/5/layout/IconLeafLabelList"/>
    <dgm:cxn modelId="{73E00486-8853-44C3-9F23-0EF4EBAA0927}" type="presParOf" srcId="{55233C86-6106-4B18-8D44-4268E6C65076}" destId="{9DB5BBDD-0548-4167-A5E0-C58F29402A51}" srcOrd="4" destOrd="0" presId="urn:microsoft.com/office/officeart/2018/5/layout/IconLeafLabelList"/>
    <dgm:cxn modelId="{A89A0EAC-FC84-4990-B076-B883D660EDCD}" type="presParOf" srcId="{9DB5BBDD-0548-4167-A5E0-C58F29402A51}" destId="{49B613CF-73B2-4D5E-9B69-C09D0EDC337D}" srcOrd="0" destOrd="0" presId="urn:microsoft.com/office/officeart/2018/5/layout/IconLeafLabelList"/>
    <dgm:cxn modelId="{AED457E3-25C3-4BF3-B952-F47E6D4DDD2A}" type="presParOf" srcId="{9DB5BBDD-0548-4167-A5E0-C58F29402A51}" destId="{5B4343D9-948B-4EC8-8BB8-CAD66F41A9F9}" srcOrd="1" destOrd="0" presId="urn:microsoft.com/office/officeart/2018/5/layout/IconLeafLabelList"/>
    <dgm:cxn modelId="{3CB146B8-8316-4E9A-83C2-139CA43CEDC3}" type="presParOf" srcId="{9DB5BBDD-0548-4167-A5E0-C58F29402A51}" destId="{7EF46CB7-8C4D-4C88-9344-EC49CD2A712A}" srcOrd="2" destOrd="0" presId="urn:microsoft.com/office/officeart/2018/5/layout/IconLeafLabelList"/>
    <dgm:cxn modelId="{3D782133-912F-4058-9D7B-1BD1DB5EBE53}" type="presParOf" srcId="{9DB5BBDD-0548-4167-A5E0-C58F29402A51}" destId="{D1D286B4-B078-40FA-B75E-C09B18D5865D}" srcOrd="3" destOrd="0" presId="urn:microsoft.com/office/officeart/2018/5/layout/IconLeafLabelList"/>
    <dgm:cxn modelId="{564B8E4E-379A-4368-9D35-022C5A001DB4}" type="presParOf" srcId="{55233C86-6106-4B18-8D44-4268E6C65076}" destId="{1C1B93D8-4B74-493D-A40C-366EC637F6E1}" srcOrd="5" destOrd="0" presId="urn:microsoft.com/office/officeart/2018/5/layout/IconLeafLabelList"/>
    <dgm:cxn modelId="{991C107B-02EC-4499-BB37-858894AC1A06}" type="presParOf" srcId="{55233C86-6106-4B18-8D44-4268E6C65076}" destId="{5C7A7917-8FF3-4DEF-AE5A-ACCCE5872D5F}" srcOrd="6" destOrd="0" presId="urn:microsoft.com/office/officeart/2018/5/layout/IconLeafLabelList"/>
    <dgm:cxn modelId="{CDA6BE71-D7B8-45C6-9973-87AB84703F42}" type="presParOf" srcId="{5C7A7917-8FF3-4DEF-AE5A-ACCCE5872D5F}" destId="{2F865481-A330-4B01-9DB5-453B6C511394}" srcOrd="0" destOrd="0" presId="urn:microsoft.com/office/officeart/2018/5/layout/IconLeafLabelList"/>
    <dgm:cxn modelId="{A6E68C26-9C4C-4038-83BB-FF40C31FA175}" type="presParOf" srcId="{5C7A7917-8FF3-4DEF-AE5A-ACCCE5872D5F}" destId="{E0FA6BF3-1B85-46C1-8D9D-DCC2B1599E49}" srcOrd="1" destOrd="0" presId="urn:microsoft.com/office/officeart/2018/5/layout/IconLeafLabelList"/>
    <dgm:cxn modelId="{CF39C79D-1A74-478B-A542-A98D4DDE11C1}" type="presParOf" srcId="{5C7A7917-8FF3-4DEF-AE5A-ACCCE5872D5F}" destId="{2FECDC4F-887C-4A9F-9ED8-C3A6E2661083}" srcOrd="2" destOrd="0" presId="urn:microsoft.com/office/officeart/2018/5/layout/IconLeafLabelList"/>
    <dgm:cxn modelId="{B1C9BA72-4B25-466C-9225-C382263057CF}" type="presParOf" srcId="{5C7A7917-8FF3-4DEF-AE5A-ACCCE5872D5F}" destId="{D1DE8030-C972-40BF-A476-F07630472267}" srcOrd="3" destOrd="0" presId="urn:microsoft.com/office/officeart/2018/5/layout/IconLeafLabelList"/>
    <dgm:cxn modelId="{A6534213-290C-4E6D-A7CA-1BA3D7AC0133}" type="presParOf" srcId="{55233C86-6106-4B18-8D44-4268E6C65076}" destId="{FE5B3B48-BBC9-43E9-85EE-5F44022FE52D}" srcOrd="7" destOrd="0" presId="urn:microsoft.com/office/officeart/2018/5/layout/IconLeafLabelList"/>
    <dgm:cxn modelId="{CD5AB9C6-B1E9-43ED-B578-36E5A6732D15}" type="presParOf" srcId="{55233C86-6106-4B18-8D44-4268E6C65076}" destId="{69525E44-05C8-4864-A726-649D88AADFCB}" srcOrd="8" destOrd="0" presId="urn:microsoft.com/office/officeart/2018/5/layout/IconLeafLabelList"/>
    <dgm:cxn modelId="{4B31532E-D6C5-4C29-B7DE-AFC9DC103A0D}" type="presParOf" srcId="{69525E44-05C8-4864-A726-649D88AADFCB}" destId="{C1FB45B0-3B5D-461E-9B60-1182F3B96999}" srcOrd="0" destOrd="0" presId="urn:microsoft.com/office/officeart/2018/5/layout/IconLeafLabelList"/>
    <dgm:cxn modelId="{6ACAC66A-858F-44C0-9575-06B89D7BC140}" type="presParOf" srcId="{69525E44-05C8-4864-A726-649D88AADFCB}" destId="{9DC65F6A-B004-4436-BE5B-8AE57EBF82EE}" srcOrd="1" destOrd="0" presId="urn:microsoft.com/office/officeart/2018/5/layout/IconLeafLabelList"/>
    <dgm:cxn modelId="{26E2CCEF-94D0-40C3-8F4A-9F4E39970E07}" type="presParOf" srcId="{69525E44-05C8-4864-A726-649D88AADFCB}" destId="{BBF2AB99-E861-49DA-9076-373237080D45}" srcOrd="2" destOrd="0" presId="urn:microsoft.com/office/officeart/2018/5/layout/IconLeafLabelList"/>
    <dgm:cxn modelId="{B98B5F58-4F97-4F9B-A439-09B8473C560D}" type="presParOf" srcId="{69525E44-05C8-4864-A726-649D88AADFCB}" destId="{30A2C6FF-561C-47EA-80C6-D465B90BE54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F71C1-1C87-48AE-B74F-9EEC6D2BB1EF}" type="doc">
      <dgm:prSet loTypeId="urn:microsoft.com/office/officeart/2008/layout/LinedList" loCatId="list" qsTypeId="urn:microsoft.com/office/officeart/2005/8/quickstyle/simple4" qsCatId="simple" csTypeId="urn:microsoft.com/office/officeart/2005/8/colors/accent5_2" csCatId="accent5"/>
      <dgm:spPr/>
      <dgm:t>
        <a:bodyPr/>
        <a:lstStyle/>
        <a:p>
          <a:endParaRPr lang="en-US"/>
        </a:p>
      </dgm:t>
    </dgm:pt>
    <dgm:pt modelId="{52B639B8-72F5-47C0-A213-C291956A64FB}">
      <dgm:prSet/>
      <dgm:spPr/>
      <dgm:t>
        <a:bodyPr/>
        <a:lstStyle/>
        <a:p>
          <a:r>
            <a:rPr lang="en-US"/>
            <a:t>Managed Identities</a:t>
          </a:r>
        </a:p>
      </dgm:t>
    </dgm:pt>
    <dgm:pt modelId="{BF178AC4-686B-49B0-8431-544C4262907E}" type="parTrans" cxnId="{2896286E-A13A-4030-896A-3D3A5200F26C}">
      <dgm:prSet/>
      <dgm:spPr/>
      <dgm:t>
        <a:bodyPr/>
        <a:lstStyle/>
        <a:p>
          <a:endParaRPr lang="en-US"/>
        </a:p>
      </dgm:t>
    </dgm:pt>
    <dgm:pt modelId="{DC8ED66A-82C1-4C0B-9AFA-DB6D4B0375BB}" type="sibTrans" cxnId="{2896286E-A13A-4030-896A-3D3A5200F26C}">
      <dgm:prSet/>
      <dgm:spPr/>
      <dgm:t>
        <a:bodyPr/>
        <a:lstStyle/>
        <a:p>
          <a:endParaRPr lang="en-US"/>
        </a:p>
      </dgm:t>
    </dgm:pt>
    <dgm:pt modelId="{46CF0F30-C2F7-40AA-8E70-3114AC645B33}">
      <dgm:prSet/>
      <dgm:spPr/>
      <dgm:t>
        <a:bodyPr/>
        <a:lstStyle/>
        <a:p>
          <a:r>
            <a:rPr lang="en-US"/>
            <a:t>Certificate auto rotation</a:t>
          </a:r>
        </a:p>
      </dgm:t>
    </dgm:pt>
    <dgm:pt modelId="{22350C70-D4B4-4A96-84B5-191ADC761E08}" type="parTrans" cxnId="{7691CF07-39DC-4A25-82AA-DE76179A3A45}">
      <dgm:prSet/>
      <dgm:spPr/>
      <dgm:t>
        <a:bodyPr/>
        <a:lstStyle/>
        <a:p>
          <a:endParaRPr lang="en-US"/>
        </a:p>
      </dgm:t>
    </dgm:pt>
    <dgm:pt modelId="{EE8498C8-494A-4991-8215-FCB844A9CCB9}" type="sibTrans" cxnId="{7691CF07-39DC-4A25-82AA-DE76179A3A45}">
      <dgm:prSet/>
      <dgm:spPr/>
      <dgm:t>
        <a:bodyPr/>
        <a:lstStyle/>
        <a:p>
          <a:endParaRPr lang="en-US"/>
        </a:p>
      </dgm:t>
    </dgm:pt>
    <dgm:pt modelId="{F0720312-15F5-446E-8F23-F986DF626CD0}">
      <dgm:prSet/>
      <dgm:spPr/>
      <dgm:t>
        <a:bodyPr/>
        <a:lstStyle/>
        <a:p>
          <a:r>
            <a:rPr lang="en-US"/>
            <a:t>PIM Groups</a:t>
          </a:r>
        </a:p>
      </dgm:t>
    </dgm:pt>
    <dgm:pt modelId="{29C9EC58-1ABF-4614-9644-F8372580B8D9}" type="parTrans" cxnId="{3FE4D7E0-0B19-40CF-90E8-57008A699260}">
      <dgm:prSet/>
      <dgm:spPr/>
      <dgm:t>
        <a:bodyPr/>
        <a:lstStyle/>
        <a:p>
          <a:endParaRPr lang="en-US"/>
        </a:p>
      </dgm:t>
    </dgm:pt>
    <dgm:pt modelId="{8114AFCF-1A48-4BB1-8474-43A4B1652C20}" type="sibTrans" cxnId="{3FE4D7E0-0B19-40CF-90E8-57008A699260}">
      <dgm:prSet/>
      <dgm:spPr/>
      <dgm:t>
        <a:bodyPr/>
        <a:lstStyle/>
        <a:p>
          <a:endParaRPr lang="en-US"/>
        </a:p>
      </dgm:t>
    </dgm:pt>
    <dgm:pt modelId="{740C9E56-4ED9-49E1-AE78-3A525A5D3FBA}">
      <dgm:prSet/>
      <dgm:spPr/>
      <dgm:t>
        <a:bodyPr/>
        <a:lstStyle/>
        <a:p>
          <a:r>
            <a:rPr lang="en-US"/>
            <a:t>JIT (Just In Time) access </a:t>
          </a:r>
        </a:p>
      </dgm:t>
    </dgm:pt>
    <dgm:pt modelId="{4B61782B-8055-4F52-ABA9-393326E290DE}" type="parTrans" cxnId="{29A985E3-59C9-47CA-9335-C673F78038F9}">
      <dgm:prSet/>
      <dgm:spPr/>
      <dgm:t>
        <a:bodyPr/>
        <a:lstStyle/>
        <a:p>
          <a:endParaRPr lang="en-US"/>
        </a:p>
      </dgm:t>
    </dgm:pt>
    <dgm:pt modelId="{774A44C3-02A5-40E5-80DE-D04578D4BF74}" type="sibTrans" cxnId="{29A985E3-59C9-47CA-9335-C673F78038F9}">
      <dgm:prSet/>
      <dgm:spPr/>
      <dgm:t>
        <a:bodyPr/>
        <a:lstStyle/>
        <a:p>
          <a:endParaRPr lang="en-US"/>
        </a:p>
      </dgm:t>
    </dgm:pt>
    <dgm:pt modelId="{1019201B-07FD-48EF-8F76-5B5FA179AF50}">
      <dgm:prSet/>
      <dgm:spPr/>
      <dgm:t>
        <a:bodyPr/>
        <a:lstStyle/>
        <a:p>
          <a:r>
            <a:rPr lang="en-US"/>
            <a:t>Minimize standing access</a:t>
          </a:r>
        </a:p>
      </dgm:t>
    </dgm:pt>
    <dgm:pt modelId="{158919B1-5CF7-43E0-867B-5E80916FC35A}" type="parTrans" cxnId="{54E5CBE1-90B7-4E60-BE23-89F9DAF32351}">
      <dgm:prSet/>
      <dgm:spPr/>
      <dgm:t>
        <a:bodyPr/>
        <a:lstStyle/>
        <a:p>
          <a:endParaRPr lang="en-US"/>
        </a:p>
      </dgm:t>
    </dgm:pt>
    <dgm:pt modelId="{8C37DBE3-D83D-4D14-951A-602B567412C2}" type="sibTrans" cxnId="{54E5CBE1-90B7-4E60-BE23-89F9DAF32351}">
      <dgm:prSet/>
      <dgm:spPr/>
      <dgm:t>
        <a:bodyPr/>
        <a:lstStyle/>
        <a:p>
          <a:endParaRPr lang="en-US"/>
        </a:p>
      </dgm:t>
    </dgm:pt>
    <dgm:pt modelId="{EE284D2F-476E-466F-9495-D6AC8EAD7CA5}">
      <dgm:prSet/>
      <dgm:spPr/>
      <dgm:t>
        <a:bodyPr/>
        <a:lstStyle/>
        <a:p>
          <a:r>
            <a:rPr lang="en-US"/>
            <a:t>Avoid passwords at all cost</a:t>
          </a:r>
        </a:p>
      </dgm:t>
    </dgm:pt>
    <dgm:pt modelId="{ECB673E5-9A31-4DBA-9AD5-EB0E63F127D0}" type="parTrans" cxnId="{77A6E8B8-7755-487D-BD4D-9E67C8D7194C}">
      <dgm:prSet/>
      <dgm:spPr/>
      <dgm:t>
        <a:bodyPr/>
        <a:lstStyle/>
        <a:p>
          <a:endParaRPr lang="en-US"/>
        </a:p>
      </dgm:t>
    </dgm:pt>
    <dgm:pt modelId="{78043011-4D99-48EC-8756-B0F2325636A1}" type="sibTrans" cxnId="{77A6E8B8-7755-487D-BD4D-9E67C8D7194C}">
      <dgm:prSet/>
      <dgm:spPr/>
      <dgm:t>
        <a:bodyPr/>
        <a:lstStyle/>
        <a:p>
          <a:endParaRPr lang="en-US"/>
        </a:p>
      </dgm:t>
    </dgm:pt>
    <dgm:pt modelId="{54FB99CF-B599-41F4-897D-1E4E7934D762}">
      <dgm:prSet/>
      <dgm:spPr/>
      <dgm:t>
        <a:bodyPr/>
        <a:lstStyle/>
        <a:p>
          <a:r>
            <a:rPr lang="en-US"/>
            <a:t>Multi Factor Authentication</a:t>
          </a:r>
        </a:p>
      </dgm:t>
    </dgm:pt>
    <dgm:pt modelId="{3B6ED570-9112-44E4-AD40-D57E78EDC9A8}" type="parTrans" cxnId="{DFD6FFEC-ACF7-4FB8-80CF-3C56CA80A525}">
      <dgm:prSet/>
      <dgm:spPr/>
      <dgm:t>
        <a:bodyPr/>
        <a:lstStyle/>
        <a:p>
          <a:endParaRPr lang="en-US"/>
        </a:p>
      </dgm:t>
    </dgm:pt>
    <dgm:pt modelId="{A127451F-79DB-483E-9D4F-6A2FC539FBB6}" type="sibTrans" cxnId="{DFD6FFEC-ACF7-4FB8-80CF-3C56CA80A525}">
      <dgm:prSet/>
      <dgm:spPr/>
      <dgm:t>
        <a:bodyPr/>
        <a:lstStyle/>
        <a:p>
          <a:endParaRPr lang="en-US"/>
        </a:p>
      </dgm:t>
    </dgm:pt>
    <dgm:pt modelId="{2109A7F8-1F7B-46AB-A0E6-3A99292789B6}" type="pres">
      <dgm:prSet presAssocID="{42BF71C1-1C87-48AE-B74F-9EEC6D2BB1EF}" presName="vert0" presStyleCnt="0">
        <dgm:presLayoutVars>
          <dgm:dir/>
          <dgm:animOne val="branch"/>
          <dgm:animLvl val="lvl"/>
        </dgm:presLayoutVars>
      </dgm:prSet>
      <dgm:spPr/>
    </dgm:pt>
    <dgm:pt modelId="{B0052083-EED7-4A82-B7C2-A224F9A0ADFC}" type="pres">
      <dgm:prSet presAssocID="{52B639B8-72F5-47C0-A213-C291956A64FB}" presName="thickLine" presStyleLbl="alignNode1" presStyleIdx="0" presStyleCnt="7"/>
      <dgm:spPr/>
    </dgm:pt>
    <dgm:pt modelId="{2941F376-4F7F-4BDC-97DA-D356A53437ED}" type="pres">
      <dgm:prSet presAssocID="{52B639B8-72F5-47C0-A213-C291956A64FB}" presName="horz1" presStyleCnt="0"/>
      <dgm:spPr/>
    </dgm:pt>
    <dgm:pt modelId="{19DF8F8D-2AE6-42CC-AC39-39CED065EEC8}" type="pres">
      <dgm:prSet presAssocID="{52B639B8-72F5-47C0-A213-C291956A64FB}" presName="tx1" presStyleLbl="revTx" presStyleIdx="0" presStyleCnt="7"/>
      <dgm:spPr/>
    </dgm:pt>
    <dgm:pt modelId="{499A0F6D-F28B-43E7-8094-C2C167A63CC1}" type="pres">
      <dgm:prSet presAssocID="{52B639B8-72F5-47C0-A213-C291956A64FB}" presName="vert1" presStyleCnt="0"/>
      <dgm:spPr/>
    </dgm:pt>
    <dgm:pt modelId="{E1CB4F78-3086-4B1C-B4C6-C8498E790163}" type="pres">
      <dgm:prSet presAssocID="{46CF0F30-C2F7-40AA-8E70-3114AC645B33}" presName="thickLine" presStyleLbl="alignNode1" presStyleIdx="1" presStyleCnt="7"/>
      <dgm:spPr/>
    </dgm:pt>
    <dgm:pt modelId="{7C8057A5-1FE2-4BB6-8B76-2264BD29CB3A}" type="pres">
      <dgm:prSet presAssocID="{46CF0F30-C2F7-40AA-8E70-3114AC645B33}" presName="horz1" presStyleCnt="0"/>
      <dgm:spPr/>
    </dgm:pt>
    <dgm:pt modelId="{52837269-21AB-46AD-AD31-B545104DC65B}" type="pres">
      <dgm:prSet presAssocID="{46CF0F30-C2F7-40AA-8E70-3114AC645B33}" presName="tx1" presStyleLbl="revTx" presStyleIdx="1" presStyleCnt="7"/>
      <dgm:spPr/>
    </dgm:pt>
    <dgm:pt modelId="{B17BD44A-92FA-4797-9C4B-6714092EE687}" type="pres">
      <dgm:prSet presAssocID="{46CF0F30-C2F7-40AA-8E70-3114AC645B33}" presName="vert1" presStyleCnt="0"/>
      <dgm:spPr/>
    </dgm:pt>
    <dgm:pt modelId="{17BDB251-C665-4F9B-B5BF-18247212FD50}" type="pres">
      <dgm:prSet presAssocID="{F0720312-15F5-446E-8F23-F986DF626CD0}" presName="thickLine" presStyleLbl="alignNode1" presStyleIdx="2" presStyleCnt="7"/>
      <dgm:spPr/>
    </dgm:pt>
    <dgm:pt modelId="{F1F0AAB9-B5FB-4219-8E56-507400B7A6B8}" type="pres">
      <dgm:prSet presAssocID="{F0720312-15F5-446E-8F23-F986DF626CD0}" presName="horz1" presStyleCnt="0"/>
      <dgm:spPr/>
    </dgm:pt>
    <dgm:pt modelId="{F649AFCD-7420-4C68-B2C3-67A3A5170436}" type="pres">
      <dgm:prSet presAssocID="{F0720312-15F5-446E-8F23-F986DF626CD0}" presName="tx1" presStyleLbl="revTx" presStyleIdx="2" presStyleCnt="7"/>
      <dgm:spPr/>
    </dgm:pt>
    <dgm:pt modelId="{05158D76-C127-4DF3-B151-66B9C4BA08D3}" type="pres">
      <dgm:prSet presAssocID="{F0720312-15F5-446E-8F23-F986DF626CD0}" presName="vert1" presStyleCnt="0"/>
      <dgm:spPr/>
    </dgm:pt>
    <dgm:pt modelId="{711A9E9C-D476-4A53-87B8-D0F3C21F46F2}" type="pres">
      <dgm:prSet presAssocID="{740C9E56-4ED9-49E1-AE78-3A525A5D3FBA}" presName="thickLine" presStyleLbl="alignNode1" presStyleIdx="3" presStyleCnt="7"/>
      <dgm:spPr/>
    </dgm:pt>
    <dgm:pt modelId="{73CDF6DF-5732-439C-98EB-D78B81E4ACEB}" type="pres">
      <dgm:prSet presAssocID="{740C9E56-4ED9-49E1-AE78-3A525A5D3FBA}" presName="horz1" presStyleCnt="0"/>
      <dgm:spPr/>
    </dgm:pt>
    <dgm:pt modelId="{971851AA-6B78-4AF2-8511-AA025B7921CE}" type="pres">
      <dgm:prSet presAssocID="{740C9E56-4ED9-49E1-AE78-3A525A5D3FBA}" presName="tx1" presStyleLbl="revTx" presStyleIdx="3" presStyleCnt="7"/>
      <dgm:spPr/>
    </dgm:pt>
    <dgm:pt modelId="{89FAA360-7A7B-494B-942D-62011EACB1AB}" type="pres">
      <dgm:prSet presAssocID="{740C9E56-4ED9-49E1-AE78-3A525A5D3FBA}" presName="vert1" presStyleCnt="0"/>
      <dgm:spPr/>
    </dgm:pt>
    <dgm:pt modelId="{01D1AE69-745C-4716-B15F-73304E19D294}" type="pres">
      <dgm:prSet presAssocID="{1019201B-07FD-48EF-8F76-5B5FA179AF50}" presName="thickLine" presStyleLbl="alignNode1" presStyleIdx="4" presStyleCnt="7"/>
      <dgm:spPr/>
    </dgm:pt>
    <dgm:pt modelId="{DEA9931F-0E01-4621-B410-CD9D68C5BF69}" type="pres">
      <dgm:prSet presAssocID="{1019201B-07FD-48EF-8F76-5B5FA179AF50}" presName="horz1" presStyleCnt="0"/>
      <dgm:spPr/>
    </dgm:pt>
    <dgm:pt modelId="{EDDE63AA-0B72-4CF4-B36C-D2CA1F40673C}" type="pres">
      <dgm:prSet presAssocID="{1019201B-07FD-48EF-8F76-5B5FA179AF50}" presName="tx1" presStyleLbl="revTx" presStyleIdx="4" presStyleCnt="7"/>
      <dgm:spPr/>
    </dgm:pt>
    <dgm:pt modelId="{D09E1FE1-AA8C-4354-8D88-5640744D0573}" type="pres">
      <dgm:prSet presAssocID="{1019201B-07FD-48EF-8F76-5B5FA179AF50}" presName="vert1" presStyleCnt="0"/>
      <dgm:spPr/>
    </dgm:pt>
    <dgm:pt modelId="{8FB6DAB7-9D52-43CF-8B8B-44AF91A3BD57}" type="pres">
      <dgm:prSet presAssocID="{EE284D2F-476E-466F-9495-D6AC8EAD7CA5}" presName="thickLine" presStyleLbl="alignNode1" presStyleIdx="5" presStyleCnt="7"/>
      <dgm:spPr/>
    </dgm:pt>
    <dgm:pt modelId="{CF7AA2B3-A3C2-49A9-A702-C5DF8DF1C130}" type="pres">
      <dgm:prSet presAssocID="{EE284D2F-476E-466F-9495-D6AC8EAD7CA5}" presName="horz1" presStyleCnt="0"/>
      <dgm:spPr/>
    </dgm:pt>
    <dgm:pt modelId="{13DD26B2-6FFC-4CB4-81CE-62F696420EDB}" type="pres">
      <dgm:prSet presAssocID="{EE284D2F-476E-466F-9495-D6AC8EAD7CA5}" presName="tx1" presStyleLbl="revTx" presStyleIdx="5" presStyleCnt="7"/>
      <dgm:spPr/>
    </dgm:pt>
    <dgm:pt modelId="{AF43F376-593A-4B23-8EDE-EFA5B504972C}" type="pres">
      <dgm:prSet presAssocID="{EE284D2F-476E-466F-9495-D6AC8EAD7CA5}" presName="vert1" presStyleCnt="0"/>
      <dgm:spPr/>
    </dgm:pt>
    <dgm:pt modelId="{C8F93C34-F538-4819-A52C-8C0F60959088}" type="pres">
      <dgm:prSet presAssocID="{54FB99CF-B599-41F4-897D-1E4E7934D762}" presName="thickLine" presStyleLbl="alignNode1" presStyleIdx="6" presStyleCnt="7"/>
      <dgm:spPr/>
    </dgm:pt>
    <dgm:pt modelId="{499E6432-F2D2-46A3-A509-DFBDEA24961D}" type="pres">
      <dgm:prSet presAssocID="{54FB99CF-B599-41F4-897D-1E4E7934D762}" presName="horz1" presStyleCnt="0"/>
      <dgm:spPr/>
    </dgm:pt>
    <dgm:pt modelId="{1CF0C13E-E716-44DA-9AF1-92EFD3FDC924}" type="pres">
      <dgm:prSet presAssocID="{54FB99CF-B599-41F4-897D-1E4E7934D762}" presName="tx1" presStyleLbl="revTx" presStyleIdx="6" presStyleCnt="7"/>
      <dgm:spPr/>
    </dgm:pt>
    <dgm:pt modelId="{B473511B-86CB-41C4-8F14-196189BD8273}" type="pres">
      <dgm:prSet presAssocID="{54FB99CF-B599-41F4-897D-1E4E7934D762}" presName="vert1" presStyleCnt="0"/>
      <dgm:spPr/>
    </dgm:pt>
  </dgm:ptLst>
  <dgm:cxnLst>
    <dgm:cxn modelId="{7691CF07-39DC-4A25-82AA-DE76179A3A45}" srcId="{42BF71C1-1C87-48AE-B74F-9EEC6D2BB1EF}" destId="{46CF0F30-C2F7-40AA-8E70-3114AC645B33}" srcOrd="1" destOrd="0" parTransId="{22350C70-D4B4-4A96-84B5-191ADC761E08}" sibTransId="{EE8498C8-494A-4991-8215-FCB844A9CCB9}"/>
    <dgm:cxn modelId="{E85BDD35-A68E-4443-A617-6E56847E72DB}" type="presOf" srcId="{46CF0F30-C2F7-40AA-8E70-3114AC645B33}" destId="{52837269-21AB-46AD-AD31-B545104DC65B}" srcOrd="0" destOrd="0" presId="urn:microsoft.com/office/officeart/2008/layout/LinedList"/>
    <dgm:cxn modelId="{AD645B3D-0E8D-4908-9BC2-1007B480B281}" type="presOf" srcId="{52B639B8-72F5-47C0-A213-C291956A64FB}" destId="{19DF8F8D-2AE6-42CC-AC39-39CED065EEC8}" srcOrd="0" destOrd="0" presId="urn:microsoft.com/office/officeart/2008/layout/LinedList"/>
    <dgm:cxn modelId="{2BE8966B-F4A4-4ACB-BDD8-99112B62A5C5}" type="presOf" srcId="{EE284D2F-476E-466F-9495-D6AC8EAD7CA5}" destId="{13DD26B2-6FFC-4CB4-81CE-62F696420EDB}" srcOrd="0" destOrd="0" presId="urn:microsoft.com/office/officeart/2008/layout/LinedList"/>
    <dgm:cxn modelId="{2896286E-A13A-4030-896A-3D3A5200F26C}" srcId="{42BF71C1-1C87-48AE-B74F-9EEC6D2BB1EF}" destId="{52B639B8-72F5-47C0-A213-C291956A64FB}" srcOrd="0" destOrd="0" parTransId="{BF178AC4-686B-49B0-8431-544C4262907E}" sibTransId="{DC8ED66A-82C1-4C0B-9AFA-DB6D4B0375BB}"/>
    <dgm:cxn modelId="{8796AB6F-EBC8-4968-8D37-CD28F5FF33F2}" type="presOf" srcId="{1019201B-07FD-48EF-8F76-5B5FA179AF50}" destId="{EDDE63AA-0B72-4CF4-B36C-D2CA1F40673C}" srcOrd="0" destOrd="0" presId="urn:microsoft.com/office/officeart/2008/layout/LinedList"/>
    <dgm:cxn modelId="{E33C9C53-9509-4C33-B9C2-C76B88C10420}" type="presOf" srcId="{54FB99CF-B599-41F4-897D-1E4E7934D762}" destId="{1CF0C13E-E716-44DA-9AF1-92EFD3FDC924}" srcOrd="0" destOrd="0" presId="urn:microsoft.com/office/officeart/2008/layout/LinedList"/>
    <dgm:cxn modelId="{2A71ABAD-2943-4B0F-8CEE-AD9C1B8D7E11}" type="presOf" srcId="{F0720312-15F5-446E-8F23-F986DF626CD0}" destId="{F649AFCD-7420-4C68-B2C3-67A3A5170436}" srcOrd="0" destOrd="0" presId="urn:microsoft.com/office/officeart/2008/layout/LinedList"/>
    <dgm:cxn modelId="{2FE384B7-69C7-4A4A-8CBE-4036E0A89334}" type="presOf" srcId="{740C9E56-4ED9-49E1-AE78-3A525A5D3FBA}" destId="{971851AA-6B78-4AF2-8511-AA025B7921CE}" srcOrd="0" destOrd="0" presId="urn:microsoft.com/office/officeart/2008/layout/LinedList"/>
    <dgm:cxn modelId="{77A6E8B8-7755-487D-BD4D-9E67C8D7194C}" srcId="{42BF71C1-1C87-48AE-B74F-9EEC6D2BB1EF}" destId="{EE284D2F-476E-466F-9495-D6AC8EAD7CA5}" srcOrd="5" destOrd="0" parTransId="{ECB673E5-9A31-4DBA-9AD5-EB0E63F127D0}" sibTransId="{78043011-4D99-48EC-8756-B0F2325636A1}"/>
    <dgm:cxn modelId="{3FE4D7E0-0B19-40CF-90E8-57008A699260}" srcId="{42BF71C1-1C87-48AE-B74F-9EEC6D2BB1EF}" destId="{F0720312-15F5-446E-8F23-F986DF626CD0}" srcOrd="2" destOrd="0" parTransId="{29C9EC58-1ABF-4614-9644-F8372580B8D9}" sibTransId="{8114AFCF-1A48-4BB1-8474-43A4B1652C20}"/>
    <dgm:cxn modelId="{54E5CBE1-90B7-4E60-BE23-89F9DAF32351}" srcId="{42BF71C1-1C87-48AE-B74F-9EEC6D2BB1EF}" destId="{1019201B-07FD-48EF-8F76-5B5FA179AF50}" srcOrd="4" destOrd="0" parTransId="{158919B1-5CF7-43E0-867B-5E80916FC35A}" sibTransId="{8C37DBE3-D83D-4D14-951A-602B567412C2}"/>
    <dgm:cxn modelId="{29A985E3-59C9-47CA-9335-C673F78038F9}" srcId="{42BF71C1-1C87-48AE-B74F-9EEC6D2BB1EF}" destId="{740C9E56-4ED9-49E1-AE78-3A525A5D3FBA}" srcOrd="3" destOrd="0" parTransId="{4B61782B-8055-4F52-ABA9-393326E290DE}" sibTransId="{774A44C3-02A5-40E5-80DE-D04578D4BF74}"/>
    <dgm:cxn modelId="{DFD6FFEC-ACF7-4FB8-80CF-3C56CA80A525}" srcId="{42BF71C1-1C87-48AE-B74F-9EEC6D2BB1EF}" destId="{54FB99CF-B599-41F4-897D-1E4E7934D762}" srcOrd="6" destOrd="0" parTransId="{3B6ED570-9112-44E4-AD40-D57E78EDC9A8}" sibTransId="{A127451F-79DB-483E-9D4F-6A2FC539FBB6}"/>
    <dgm:cxn modelId="{0B9665F1-C21F-4297-B8B7-AB5809D05E87}" type="presOf" srcId="{42BF71C1-1C87-48AE-B74F-9EEC6D2BB1EF}" destId="{2109A7F8-1F7B-46AB-A0E6-3A99292789B6}" srcOrd="0" destOrd="0" presId="urn:microsoft.com/office/officeart/2008/layout/LinedList"/>
    <dgm:cxn modelId="{44EA8827-03AB-4297-927D-F7007E248ABB}" type="presParOf" srcId="{2109A7F8-1F7B-46AB-A0E6-3A99292789B6}" destId="{B0052083-EED7-4A82-B7C2-A224F9A0ADFC}" srcOrd="0" destOrd="0" presId="urn:microsoft.com/office/officeart/2008/layout/LinedList"/>
    <dgm:cxn modelId="{67A47280-5754-403C-8526-F2AF5834AF86}" type="presParOf" srcId="{2109A7F8-1F7B-46AB-A0E6-3A99292789B6}" destId="{2941F376-4F7F-4BDC-97DA-D356A53437ED}" srcOrd="1" destOrd="0" presId="urn:microsoft.com/office/officeart/2008/layout/LinedList"/>
    <dgm:cxn modelId="{7A3C7697-C8A5-4E83-BC52-648D13B4300C}" type="presParOf" srcId="{2941F376-4F7F-4BDC-97DA-D356A53437ED}" destId="{19DF8F8D-2AE6-42CC-AC39-39CED065EEC8}" srcOrd="0" destOrd="0" presId="urn:microsoft.com/office/officeart/2008/layout/LinedList"/>
    <dgm:cxn modelId="{923113C5-C343-428B-B4DF-676DFD8570F4}" type="presParOf" srcId="{2941F376-4F7F-4BDC-97DA-D356A53437ED}" destId="{499A0F6D-F28B-43E7-8094-C2C167A63CC1}" srcOrd="1" destOrd="0" presId="urn:microsoft.com/office/officeart/2008/layout/LinedList"/>
    <dgm:cxn modelId="{0C56EA3B-573F-461A-8015-41E394AAEC66}" type="presParOf" srcId="{2109A7F8-1F7B-46AB-A0E6-3A99292789B6}" destId="{E1CB4F78-3086-4B1C-B4C6-C8498E790163}" srcOrd="2" destOrd="0" presId="urn:microsoft.com/office/officeart/2008/layout/LinedList"/>
    <dgm:cxn modelId="{EE3CD672-402D-49C3-83BE-925446DB6EA3}" type="presParOf" srcId="{2109A7F8-1F7B-46AB-A0E6-3A99292789B6}" destId="{7C8057A5-1FE2-4BB6-8B76-2264BD29CB3A}" srcOrd="3" destOrd="0" presId="urn:microsoft.com/office/officeart/2008/layout/LinedList"/>
    <dgm:cxn modelId="{A5D57F0C-2FBF-4C92-B48C-D88607EF15C1}" type="presParOf" srcId="{7C8057A5-1FE2-4BB6-8B76-2264BD29CB3A}" destId="{52837269-21AB-46AD-AD31-B545104DC65B}" srcOrd="0" destOrd="0" presId="urn:microsoft.com/office/officeart/2008/layout/LinedList"/>
    <dgm:cxn modelId="{BA275F1A-0CA3-408D-B325-98221279D31A}" type="presParOf" srcId="{7C8057A5-1FE2-4BB6-8B76-2264BD29CB3A}" destId="{B17BD44A-92FA-4797-9C4B-6714092EE687}" srcOrd="1" destOrd="0" presId="urn:microsoft.com/office/officeart/2008/layout/LinedList"/>
    <dgm:cxn modelId="{F6C03DBC-C3F7-4A71-8BA4-9D6092390377}" type="presParOf" srcId="{2109A7F8-1F7B-46AB-A0E6-3A99292789B6}" destId="{17BDB251-C665-4F9B-B5BF-18247212FD50}" srcOrd="4" destOrd="0" presId="urn:microsoft.com/office/officeart/2008/layout/LinedList"/>
    <dgm:cxn modelId="{1F2DF232-749B-40C5-9FAA-A1738625FD12}" type="presParOf" srcId="{2109A7F8-1F7B-46AB-A0E6-3A99292789B6}" destId="{F1F0AAB9-B5FB-4219-8E56-507400B7A6B8}" srcOrd="5" destOrd="0" presId="urn:microsoft.com/office/officeart/2008/layout/LinedList"/>
    <dgm:cxn modelId="{C1AF9C85-431A-41B3-B9DB-C8B29C08BCBA}" type="presParOf" srcId="{F1F0AAB9-B5FB-4219-8E56-507400B7A6B8}" destId="{F649AFCD-7420-4C68-B2C3-67A3A5170436}" srcOrd="0" destOrd="0" presId="urn:microsoft.com/office/officeart/2008/layout/LinedList"/>
    <dgm:cxn modelId="{0F63170C-8FFA-49A9-991D-C125E11D0E83}" type="presParOf" srcId="{F1F0AAB9-B5FB-4219-8E56-507400B7A6B8}" destId="{05158D76-C127-4DF3-B151-66B9C4BA08D3}" srcOrd="1" destOrd="0" presId="urn:microsoft.com/office/officeart/2008/layout/LinedList"/>
    <dgm:cxn modelId="{F7D8612E-482B-4D69-9BB9-1CD788D35747}" type="presParOf" srcId="{2109A7F8-1F7B-46AB-A0E6-3A99292789B6}" destId="{711A9E9C-D476-4A53-87B8-D0F3C21F46F2}" srcOrd="6" destOrd="0" presId="urn:microsoft.com/office/officeart/2008/layout/LinedList"/>
    <dgm:cxn modelId="{C408F9F3-3946-4060-8BB7-2B6A782363AB}" type="presParOf" srcId="{2109A7F8-1F7B-46AB-A0E6-3A99292789B6}" destId="{73CDF6DF-5732-439C-98EB-D78B81E4ACEB}" srcOrd="7" destOrd="0" presId="urn:microsoft.com/office/officeart/2008/layout/LinedList"/>
    <dgm:cxn modelId="{C7B043A0-D0CE-452C-A22D-6E25F40FFEDF}" type="presParOf" srcId="{73CDF6DF-5732-439C-98EB-D78B81E4ACEB}" destId="{971851AA-6B78-4AF2-8511-AA025B7921CE}" srcOrd="0" destOrd="0" presId="urn:microsoft.com/office/officeart/2008/layout/LinedList"/>
    <dgm:cxn modelId="{40DD045F-455A-4F55-B95F-3F8DF6C05C47}" type="presParOf" srcId="{73CDF6DF-5732-439C-98EB-D78B81E4ACEB}" destId="{89FAA360-7A7B-494B-942D-62011EACB1AB}" srcOrd="1" destOrd="0" presId="urn:microsoft.com/office/officeart/2008/layout/LinedList"/>
    <dgm:cxn modelId="{8AC0CC83-05CA-458D-8F0D-616771BA109B}" type="presParOf" srcId="{2109A7F8-1F7B-46AB-A0E6-3A99292789B6}" destId="{01D1AE69-745C-4716-B15F-73304E19D294}" srcOrd="8" destOrd="0" presId="urn:microsoft.com/office/officeart/2008/layout/LinedList"/>
    <dgm:cxn modelId="{87B8A1FD-1F0B-42AB-92E9-103D2AEE4D22}" type="presParOf" srcId="{2109A7F8-1F7B-46AB-A0E6-3A99292789B6}" destId="{DEA9931F-0E01-4621-B410-CD9D68C5BF69}" srcOrd="9" destOrd="0" presId="urn:microsoft.com/office/officeart/2008/layout/LinedList"/>
    <dgm:cxn modelId="{D1728072-DCDD-40EF-B6A5-9FFD6A1BC6BD}" type="presParOf" srcId="{DEA9931F-0E01-4621-B410-CD9D68C5BF69}" destId="{EDDE63AA-0B72-4CF4-B36C-D2CA1F40673C}" srcOrd="0" destOrd="0" presId="urn:microsoft.com/office/officeart/2008/layout/LinedList"/>
    <dgm:cxn modelId="{B55DEB75-E8E9-43DD-8F55-27F3BA61D4E6}" type="presParOf" srcId="{DEA9931F-0E01-4621-B410-CD9D68C5BF69}" destId="{D09E1FE1-AA8C-4354-8D88-5640744D0573}" srcOrd="1" destOrd="0" presId="urn:microsoft.com/office/officeart/2008/layout/LinedList"/>
    <dgm:cxn modelId="{46BF6251-B04D-4DC8-9725-58AE65E4183F}" type="presParOf" srcId="{2109A7F8-1F7B-46AB-A0E6-3A99292789B6}" destId="{8FB6DAB7-9D52-43CF-8B8B-44AF91A3BD57}" srcOrd="10" destOrd="0" presId="urn:microsoft.com/office/officeart/2008/layout/LinedList"/>
    <dgm:cxn modelId="{0B12DA8F-5390-4ECE-8135-15E3CD013A59}" type="presParOf" srcId="{2109A7F8-1F7B-46AB-A0E6-3A99292789B6}" destId="{CF7AA2B3-A3C2-49A9-A702-C5DF8DF1C130}" srcOrd="11" destOrd="0" presId="urn:microsoft.com/office/officeart/2008/layout/LinedList"/>
    <dgm:cxn modelId="{0556F854-8456-4311-912E-A6DBB917D830}" type="presParOf" srcId="{CF7AA2B3-A3C2-49A9-A702-C5DF8DF1C130}" destId="{13DD26B2-6FFC-4CB4-81CE-62F696420EDB}" srcOrd="0" destOrd="0" presId="urn:microsoft.com/office/officeart/2008/layout/LinedList"/>
    <dgm:cxn modelId="{9D12F13A-A532-4670-B69B-AC33E51ABEB5}" type="presParOf" srcId="{CF7AA2B3-A3C2-49A9-A702-C5DF8DF1C130}" destId="{AF43F376-593A-4B23-8EDE-EFA5B504972C}" srcOrd="1" destOrd="0" presId="urn:microsoft.com/office/officeart/2008/layout/LinedList"/>
    <dgm:cxn modelId="{DCE139A5-3730-4A2F-9B99-AB4BA728145B}" type="presParOf" srcId="{2109A7F8-1F7B-46AB-A0E6-3A99292789B6}" destId="{C8F93C34-F538-4819-A52C-8C0F60959088}" srcOrd="12" destOrd="0" presId="urn:microsoft.com/office/officeart/2008/layout/LinedList"/>
    <dgm:cxn modelId="{BF468D6C-E147-4F10-8B24-FAE94BEEFB37}" type="presParOf" srcId="{2109A7F8-1F7B-46AB-A0E6-3A99292789B6}" destId="{499E6432-F2D2-46A3-A509-DFBDEA24961D}" srcOrd="13" destOrd="0" presId="urn:microsoft.com/office/officeart/2008/layout/LinedList"/>
    <dgm:cxn modelId="{C337736E-BC07-4564-97D9-9885B8F1CA4D}" type="presParOf" srcId="{499E6432-F2D2-46A3-A509-DFBDEA24961D}" destId="{1CF0C13E-E716-44DA-9AF1-92EFD3FDC924}" srcOrd="0" destOrd="0" presId="urn:microsoft.com/office/officeart/2008/layout/LinedList"/>
    <dgm:cxn modelId="{20048FB4-4260-46D4-91F1-56BD50D7D329}" type="presParOf" srcId="{499E6432-F2D2-46A3-A509-DFBDEA24961D}" destId="{B473511B-86CB-41C4-8F14-196189BD827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24363-3F10-4ED7-A952-562AC572374E}">
      <dsp:nvSpPr>
        <dsp:cNvPr id="0" name=""/>
        <dsp:cNvSpPr/>
      </dsp:nvSpPr>
      <dsp:spPr>
        <a:xfrm>
          <a:off x="952986" y="1276"/>
          <a:ext cx="981123" cy="981123"/>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D9C22-D2A4-492C-9526-4D79A0DFDEB7}">
      <dsp:nvSpPr>
        <dsp:cNvPr id="0" name=""/>
        <dsp:cNvSpPr/>
      </dsp:nvSpPr>
      <dsp:spPr>
        <a:xfrm>
          <a:off x="1162078" y="210367"/>
          <a:ext cx="562939" cy="562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C095D-BA9D-4CD6-B261-378E4B760D00}">
      <dsp:nvSpPr>
        <dsp:cNvPr id="0" name=""/>
        <dsp:cNvSpPr/>
      </dsp:nvSpPr>
      <dsp:spPr>
        <a:xfrm>
          <a:off x="639349" y="1287994"/>
          <a:ext cx="1608398" cy="123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61% of data breaches were related to leaked developer credentials (Source: </a:t>
          </a:r>
          <a:r>
            <a:rPr lang="en-US" sz="1100" kern="1200">
              <a:hlinkClick xmlns:r="http://schemas.openxmlformats.org/officeDocument/2006/relationships" r:id="rId3"/>
            </a:rPr>
            <a:t>Snyk Leaked Credentials</a:t>
          </a:r>
          <a:r>
            <a:rPr lang="en-US" sz="1100" kern="1200"/>
            <a:t>)</a:t>
          </a:r>
        </a:p>
      </dsp:txBody>
      <dsp:txXfrm>
        <a:off x="639349" y="1287994"/>
        <a:ext cx="1608398" cy="1237915"/>
      </dsp:txXfrm>
    </dsp:sp>
    <dsp:sp modelId="{D9EAA925-20F5-42F2-948A-37A4AB3617E9}">
      <dsp:nvSpPr>
        <dsp:cNvPr id="0" name=""/>
        <dsp:cNvSpPr/>
      </dsp:nvSpPr>
      <dsp:spPr>
        <a:xfrm>
          <a:off x="2842854" y="1276"/>
          <a:ext cx="981123" cy="981123"/>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039E9-8A7D-428B-B048-BE2D1AF8ED8F}">
      <dsp:nvSpPr>
        <dsp:cNvPr id="0" name=""/>
        <dsp:cNvSpPr/>
      </dsp:nvSpPr>
      <dsp:spPr>
        <a:xfrm>
          <a:off x="3051946" y="210367"/>
          <a:ext cx="562939" cy="56293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D3A737-D1A6-48F6-BC30-A48C06D06D5A}">
      <dsp:nvSpPr>
        <dsp:cNvPr id="0" name=""/>
        <dsp:cNvSpPr/>
      </dsp:nvSpPr>
      <dsp:spPr>
        <a:xfrm>
          <a:off x="2529217" y="1287994"/>
          <a:ext cx="1608398" cy="123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average data breach costs organization $4.45 million globally, $9.48 million in the US (Source: </a:t>
          </a:r>
          <a:r>
            <a:rPr lang="en-US" sz="1100" kern="1200">
              <a:hlinkClick xmlns:r="http://schemas.openxmlformats.org/officeDocument/2006/relationships" r:id="rId6"/>
            </a:rPr>
            <a:t>IBM Cost of data breach report 2023</a:t>
          </a:r>
          <a:r>
            <a:rPr lang="en-US" sz="1100" kern="1200"/>
            <a:t>)</a:t>
          </a:r>
        </a:p>
      </dsp:txBody>
      <dsp:txXfrm>
        <a:off x="2529217" y="1287994"/>
        <a:ext cx="1608398" cy="1237915"/>
      </dsp:txXfrm>
    </dsp:sp>
    <dsp:sp modelId="{49B613CF-73B2-4D5E-9B69-C09D0EDC337D}">
      <dsp:nvSpPr>
        <dsp:cNvPr id="0" name=""/>
        <dsp:cNvSpPr/>
      </dsp:nvSpPr>
      <dsp:spPr>
        <a:xfrm>
          <a:off x="4732723" y="1276"/>
          <a:ext cx="981123" cy="981123"/>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343D9-948B-4EC8-8BB8-CAD66F41A9F9}">
      <dsp:nvSpPr>
        <dsp:cNvPr id="0" name=""/>
        <dsp:cNvSpPr/>
      </dsp:nvSpPr>
      <dsp:spPr>
        <a:xfrm>
          <a:off x="4941814" y="210367"/>
          <a:ext cx="562939" cy="5629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D286B4-B078-40FA-B75E-C09B18D5865D}">
      <dsp:nvSpPr>
        <dsp:cNvPr id="0" name=""/>
        <dsp:cNvSpPr/>
      </dsp:nvSpPr>
      <dsp:spPr>
        <a:xfrm>
          <a:off x="4419085" y="1287994"/>
          <a:ext cx="1608398" cy="123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Ransomware attacks more than half of which are caused by credential leaks cost an estimated $30 Billion in 2023 (Source: </a:t>
          </a:r>
          <a:r>
            <a:rPr lang="en-US" sz="1100" kern="1200">
              <a:hlinkClick xmlns:r="http://schemas.openxmlformats.org/officeDocument/2006/relationships" r:id="rId9"/>
            </a:rPr>
            <a:t>IAPP Ransomware Report</a:t>
          </a:r>
          <a:r>
            <a:rPr lang="en-US" sz="1100" kern="1200"/>
            <a:t>)</a:t>
          </a:r>
        </a:p>
      </dsp:txBody>
      <dsp:txXfrm>
        <a:off x="4419085" y="1287994"/>
        <a:ext cx="1608398" cy="1237915"/>
      </dsp:txXfrm>
    </dsp:sp>
    <dsp:sp modelId="{2F865481-A330-4B01-9DB5-453B6C511394}">
      <dsp:nvSpPr>
        <dsp:cNvPr id="0" name=""/>
        <dsp:cNvSpPr/>
      </dsp:nvSpPr>
      <dsp:spPr>
        <a:xfrm>
          <a:off x="1897920" y="2928009"/>
          <a:ext cx="981123" cy="981123"/>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FA6BF3-1B85-46C1-8D9D-DCC2B1599E49}">
      <dsp:nvSpPr>
        <dsp:cNvPr id="0" name=""/>
        <dsp:cNvSpPr/>
      </dsp:nvSpPr>
      <dsp:spPr>
        <a:xfrm>
          <a:off x="2107012" y="3137101"/>
          <a:ext cx="562939" cy="56293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DE8030-C972-40BF-A476-F07630472267}">
      <dsp:nvSpPr>
        <dsp:cNvPr id="0" name=""/>
        <dsp:cNvSpPr/>
      </dsp:nvSpPr>
      <dsp:spPr>
        <a:xfrm>
          <a:off x="1584283" y="4214728"/>
          <a:ext cx="1608398" cy="123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Git Guardian reported 60k credential leaks in public repos leading to front page breaches in companies like Uber, Twitch, Samsung and Nvidia (</a:t>
          </a:r>
          <a:r>
            <a:rPr lang="en-US" sz="1100" kern="1200">
              <a:hlinkClick xmlns:r="http://schemas.openxmlformats.org/officeDocument/2006/relationships" r:id="rId12"/>
            </a:rPr>
            <a:t>Source: Git Gaurdian THE STATE OF SECRETS SPRAWL</a:t>
          </a:r>
          <a:r>
            <a:rPr lang="en-US" sz="1100" kern="1200"/>
            <a:t>)</a:t>
          </a:r>
        </a:p>
      </dsp:txBody>
      <dsp:txXfrm>
        <a:off x="1584283" y="4214728"/>
        <a:ext cx="1608398" cy="1237915"/>
      </dsp:txXfrm>
    </dsp:sp>
    <dsp:sp modelId="{C1FB45B0-3B5D-461E-9B60-1182F3B96999}">
      <dsp:nvSpPr>
        <dsp:cNvPr id="0" name=""/>
        <dsp:cNvSpPr/>
      </dsp:nvSpPr>
      <dsp:spPr>
        <a:xfrm>
          <a:off x="3787789" y="2928009"/>
          <a:ext cx="981123" cy="981123"/>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65F6A-B004-4436-BE5B-8AE57EBF82EE}">
      <dsp:nvSpPr>
        <dsp:cNvPr id="0" name=""/>
        <dsp:cNvSpPr/>
      </dsp:nvSpPr>
      <dsp:spPr>
        <a:xfrm>
          <a:off x="3996880" y="3137101"/>
          <a:ext cx="562939" cy="56293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A2C6FF-561C-47EA-80C6-D465B90BE542}">
      <dsp:nvSpPr>
        <dsp:cNvPr id="0" name=""/>
        <dsp:cNvSpPr/>
      </dsp:nvSpPr>
      <dsp:spPr>
        <a:xfrm>
          <a:off x="3474151" y="4214728"/>
          <a:ext cx="1608398" cy="123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81% of companies experienced an outage due to expired certificates (Source: </a:t>
          </a:r>
          <a:r>
            <a:rPr lang="en-US" sz="1100" kern="1200">
              <a:hlinkClick xmlns:r="http://schemas.openxmlformats.org/officeDocument/2006/relationships" r:id="rId15"/>
            </a:rPr>
            <a:t>VentureBeat Report</a:t>
          </a:r>
          <a:r>
            <a:rPr lang="en-US" sz="1100" kern="1200"/>
            <a:t>)</a:t>
          </a:r>
        </a:p>
      </dsp:txBody>
      <dsp:txXfrm>
        <a:off x="3474151" y="4214728"/>
        <a:ext cx="1608398" cy="1237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52083-EED7-4A82-B7C2-A224F9A0ADFC}">
      <dsp:nvSpPr>
        <dsp:cNvPr id="0" name=""/>
        <dsp:cNvSpPr/>
      </dsp:nvSpPr>
      <dsp:spPr>
        <a:xfrm>
          <a:off x="0" y="665"/>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DF8F8D-2AE6-42CC-AC39-39CED065EEC8}">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Managed Identities</a:t>
          </a:r>
        </a:p>
      </dsp:txBody>
      <dsp:txXfrm>
        <a:off x="0" y="665"/>
        <a:ext cx="6666833" cy="778941"/>
      </dsp:txXfrm>
    </dsp:sp>
    <dsp:sp modelId="{E1CB4F78-3086-4B1C-B4C6-C8498E790163}">
      <dsp:nvSpPr>
        <dsp:cNvPr id="0" name=""/>
        <dsp:cNvSpPr/>
      </dsp:nvSpPr>
      <dsp:spPr>
        <a:xfrm>
          <a:off x="0" y="779606"/>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2837269-21AB-46AD-AD31-B545104DC65B}">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Certificate auto rotation</a:t>
          </a:r>
        </a:p>
      </dsp:txBody>
      <dsp:txXfrm>
        <a:off x="0" y="779606"/>
        <a:ext cx="6666833" cy="778941"/>
      </dsp:txXfrm>
    </dsp:sp>
    <dsp:sp modelId="{17BDB251-C665-4F9B-B5BF-18247212FD50}">
      <dsp:nvSpPr>
        <dsp:cNvPr id="0" name=""/>
        <dsp:cNvSpPr/>
      </dsp:nvSpPr>
      <dsp:spPr>
        <a:xfrm>
          <a:off x="0" y="1558548"/>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49AFCD-7420-4C68-B2C3-67A3A5170436}">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PIM Groups</a:t>
          </a:r>
        </a:p>
      </dsp:txBody>
      <dsp:txXfrm>
        <a:off x="0" y="1558548"/>
        <a:ext cx="6666833" cy="778941"/>
      </dsp:txXfrm>
    </dsp:sp>
    <dsp:sp modelId="{711A9E9C-D476-4A53-87B8-D0F3C21F46F2}">
      <dsp:nvSpPr>
        <dsp:cNvPr id="0" name=""/>
        <dsp:cNvSpPr/>
      </dsp:nvSpPr>
      <dsp:spPr>
        <a:xfrm>
          <a:off x="0" y="2337489"/>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71851AA-6B78-4AF2-8511-AA025B7921CE}">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JIT (Just In Time) access </a:t>
          </a:r>
        </a:p>
      </dsp:txBody>
      <dsp:txXfrm>
        <a:off x="0" y="2337489"/>
        <a:ext cx="6666833" cy="778941"/>
      </dsp:txXfrm>
    </dsp:sp>
    <dsp:sp modelId="{01D1AE69-745C-4716-B15F-73304E19D294}">
      <dsp:nvSpPr>
        <dsp:cNvPr id="0" name=""/>
        <dsp:cNvSpPr/>
      </dsp:nvSpPr>
      <dsp:spPr>
        <a:xfrm>
          <a:off x="0" y="3116430"/>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DDE63AA-0B72-4CF4-B36C-D2CA1F40673C}">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Minimize standing access</a:t>
          </a:r>
        </a:p>
      </dsp:txBody>
      <dsp:txXfrm>
        <a:off x="0" y="3116430"/>
        <a:ext cx="6666833" cy="778941"/>
      </dsp:txXfrm>
    </dsp:sp>
    <dsp:sp modelId="{8FB6DAB7-9D52-43CF-8B8B-44AF91A3BD57}">
      <dsp:nvSpPr>
        <dsp:cNvPr id="0" name=""/>
        <dsp:cNvSpPr/>
      </dsp:nvSpPr>
      <dsp:spPr>
        <a:xfrm>
          <a:off x="0" y="3895371"/>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DD26B2-6FFC-4CB4-81CE-62F696420EDB}">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Avoid passwords at all cost</a:t>
          </a:r>
        </a:p>
      </dsp:txBody>
      <dsp:txXfrm>
        <a:off x="0" y="3895371"/>
        <a:ext cx="6666833" cy="778941"/>
      </dsp:txXfrm>
    </dsp:sp>
    <dsp:sp modelId="{C8F93C34-F538-4819-A52C-8C0F60959088}">
      <dsp:nvSpPr>
        <dsp:cNvPr id="0" name=""/>
        <dsp:cNvSpPr/>
      </dsp:nvSpPr>
      <dsp:spPr>
        <a:xfrm>
          <a:off x="0" y="4674313"/>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F0C13E-E716-44DA-9AF1-92EFD3FDC924}">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Multi Factor Authentication</a:t>
          </a:r>
        </a:p>
      </dsp:txBody>
      <dsp:txXfrm>
        <a:off x="0" y="4674313"/>
        <a:ext cx="6666833" cy="77894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1486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895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741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882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2770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5948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0954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253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919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175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5742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3/22/2024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094129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entra/identity/managed-identities-azure-resources/overview" TargetMode="External"/><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hyperlink" Target="https://learn.microsoft.com/en-us/dotnet/api/azure.identity.defaultazurecredential?view=azure-dotne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3442" y="921715"/>
            <a:ext cx="5163022" cy="2635993"/>
          </a:xfrm>
        </p:spPr>
        <p:txBody>
          <a:bodyPr anchor="b">
            <a:normAutofit/>
          </a:bodyPr>
          <a:lstStyle/>
          <a:p>
            <a:pPr algn="l"/>
            <a:r>
              <a:rPr lang="en-US" sz="4800">
                <a:ea typeface="Calibri Light"/>
                <a:cs typeface="Calibri Light"/>
              </a:rPr>
              <a:t>Credential Management Strategies For Azure</a:t>
            </a:r>
            <a:endParaRPr lang="en-US" sz="4800"/>
          </a:p>
        </p:txBody>
      </p:sp>
      <p:sp>
        <p:nvSpPr>
          <p:cNvPr id="29" name="Rectangle 28">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823442" y="4541263"/>
            <a:ext cx="4662957" cy="1395022"/>
          </a:xfrm>
        </p:spPr>
        <p:txBody>
          <a:bodyPr vert="horz" lIns="91440" tIns="45720" rIns="91440" bIns="45720" rtlCol="0" anchor="t">
            <a:normAutofit/>
          </a:bodyPr>
          <a:lstStyle/>
          <a:p>
            <a:pPr algn="l"/>
            <a:r>
              <a:rPr lang="en-US">
                <a:solidFill>
                  <a:srgbClr val="FFFFFF"/>
                </a:solidFill>
                <a:ea typeface="Calibri"/>
                <a:cs typeface="Calibri"/>
              </a:rPr>
              <a:t>Cory Hall, Software Engineer II |</a:t>
            </a:r>
            <a:r>
              <a:rPr lang="en-US">
                <a:solidFill>
                  <a:srgbClr val="FFFFFF"/>
                </a:solidFill>
                <a:ea typeface="+mn-lt"/>
                <a:cs typeface="+mn-lt"/>
              </a:rPr>
              <a:t> M365 Operations Team</a:t>
            </a:r>
            <a:r>
              <a:rPr lang="en-US">
                <a:solidFill>
                  <a:srgbClr val="FFFFFF"/>
                </a:solidFill>
                <a:ea typeface="Calibri"/>
                <a:cs typeface="Calibri"/>
              </a:rPr>
              <a:t> @ Microsoft</a:t>
            </a:r>
            <a:endParaRPr lang="en-US">
              <a:solidFill>
                <a:srgbClr val="FFFFFF"/>
              </a:solidFill>
            </a:endParaRPr>
          </a:p>
        </p:txBody>
      </p:sp>
      <p:pic>
        <p:nvPicPr>
          <p:cNvPr id="5" name="Picture 4" descr="People Discussing">
            <a:extLst>
              <a:ext uri="{FF2B5EF4-FFF2-40B4-BE49-F238E27FC236}">
                <a16:creationId xmlns:a16="http://schemas.microsoft.com/office/drawing/2014/main" id="{A5EA6E1D-3204-9A84-7549-F845209291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573907" y="1787901"/>
            <a:ext cx="5163022" cy="2904198"/>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D180-5258-DCD1-831B-91380C3F3DDB}"/>
              </a:ext>
            </a:extLst>
          </p:cNvPr>
          <p:cNvSpPr>
            <a:spLocks noGrp="1"/>
          </p:cNvSpPr>
          <p:nvPr>
            <p:ph type="title"/>
          </p:nvPr>
        </p:nvSpPr>
        <p:spPr>
          <a:xfrm>
            <a:off x="1137034" y="609597"/>
            <a:ext cx="9392421" cy="1330841"/>
          </a:xfrm>
        </p:spPr>
        <p:txBody>
          <a:bodyPr>
            <a:normAutofit/>
          </a:bodyPr>
          <a:lstStyle/>
          <a:p>
            <a:r>
              <a:rPr lang="en-US" dirty="0">
                <a:ea typeface="Calibri Light"/>
                <a:cs typeface="Calibri Light"/>
              </a:rPr>
              <a:t>What strategy or pattern do you recommend?</a:t>
            </a:r>
            <a:endParaRPr lang="en-US" dirty="0"/>
          </a:p>
        </p:txBody>
      </p:sp>
      <p:sp>
        <p:nvSpPr>
          <p:cNvPr id="3" name="Content Placeholder 2">
            <a:extLst>
              <a:ext uri="{FF2B5EF4-FFF2-40B4-BE49-F238E27FC236}">
                <a16:creationId xmlns:a16="http://schemas.microsoft.com/office/drawing/2014/main" id="{E8CBD831-2C6A-FB53-EADE-5818E1D02B9F}"/>
              </a:ext>
            </a:extLst>
          </p:cNvPr>
          <p:cNvSpPr>
            <a:spLocks noGrp="1"/>
          </p:cNvSpPr>
          <p:nvPr>
            <p:ph idx="1"/>
          </p:nvPr>
        </p:nvSpPr>
        <p:spPr>
          <a:xfrm>
            <a:off x="1137034" y="2198362"/>
            <a:ext cx="5232738" cy="3917773"/>
          </a:xfrm>
        </p:spPr>
        <p:txBody>
          <a:bodyPr vert="horz" lIns="91440" tIns="45720" rIns="91440" bIns="45720" rtlCol="0" anchor="t">
            <a:normAutofit/>
          </a:bodyPr>
          <a:lstStyle/>
          <a:p>
            <a:r>
              <a:rPr lang="en-US" sz="2000" dirty="0">
                <a:ea typeface="Calibri"/>
                <a:cs typeface="Calibri"/>
              </a:rPr>
              <a:t>Application stack bounded security groups</a:t>
            </a:r>
          </a:p>
          <a:p>
            <a:pPr lvl="1">
              <a:buFont typeface="Courier New" panose="020B0604020202020204" pitchFamily="34" charset="0"/>
              <a:buChar char="o"/>
            </a:pPr>
            <a:r>
              <a:rPr lang="en-US" sz="2000" dirty="0">
                <a:ea typeface="Calibri"/>
                <a:cs typeface="Calibri"/>
              </a:rPr>
              <a:t>Isolates access based on permissions given to services in the boundary of a specific application</a:t>
            </a:r>
          </a:p>
          <a:p>
            <a:pPr lvl="1">
              <a:buFont typeface="Courier New" panose="020B0604020202020204" pitchFamily="34" charset="0"/>
              <a:buChar char="o"/>
            </a:pPr>
            <a:r>
              <a:rPr lang="en-US" sz="2000" dirty="0">
                <a:ea typeface="Calibri"/>
                <a:cs typeface="Calibri"/>
              </a:rPr>
              <a:t>Allows more granular control which provides clarity to your access</a:t>
            </a:r>
          </a:p>
          <a:p>
            <a:pPr lvl="1">
              <a:buFont typeface="Courier New" panose="020B0604020202020204" pitchFamily="34" charset="0"/>
              <a:buChar char="o"/>
            </a:pPr>
            <a:r>
              <a:rPr lang="en-US" sz="2000" dirty="0">
                <a:ea typeface="Calibri"/>
                <a:cs typeface="Calibri"/>
              </a:rPr>
              <a:t>Helps to minimize permission overlap</a:t>
            </a:r>
          </a:p>
          <a:p>
            <a:pPr lvl="1">
              <a:buFont typeface="Courier New" panose="020B0604020202020204" pitchFamily="34" charset="0"/>
              <a:buChar char="o"/>
            </a:pPr>
            <a:r>
              <a:rPr lang="en-US" sz="2000" dirty="0">
                <a:ea typeface="Calibri"/>
                <a:cs typeface="Calibri"/>
              </a:rPr>
              <a:t>Makes onboarding new developers more efficient </a:t>
            </a:r>
          </a:p>
          <a:p>
            <a:pPr lvl="1">
              <a:buFont typeface="Courier New" panose="020B0604020202020204" pitchFamily="34" charset="0"/>
              <a:buChar char="o"/>
            </a:pPr>
            <a:r>
              <a:rPr lang="en-US" sz="2000" dirty="0">
                <a:ea typeface="Calibri"/>
                <a:cs typeface="Calibri"/>
              </a:rPr>
              <a:t>Provides centralized control of access</a:t>
            </a:r>
          </a:p>
          <a:p>
            <a:pPr lvl="1">
              <a:buFont typeface="Courier New" panose="020B0604020202020204" pitchFamily="34" charset="0"/>
              <a:buChar char="o"/>
            </a:pPr>
            <a:r>
              <a:rPr lang="en-US" sz="2000" dirty="0">
                <a:ea typeface="Calibri"/>
                <a:cs typeface="Calibri"/>
              </a:rPr>
              <a:t>Minimalizes the risk of leaked credentials. </a:t>
            </a:r>
          </a:p>
        </p:txBody>
      </p:sp>
      <p:pic>
        <p:nvPicPr>
          <p:cNvPr id="4" name="Picture 3" descr="A person with a mustache and a beard&#10;&#10;Description automatically generated">
            <a:extLst>
              <a:ext uri="{FF2B5EF4-FFF2-40B4-BE49-F238E27FC236}">
                <a16:creationId xmlns:a16="http://schemas.microsoft.com/office/drawing/2014/main" id="{324DE061-E81C-F69D-3CED-872932ED1F7A}"/>
              </a:ext>
            </a:extLst>
          </p:cNvPr>
          <p:cNvPicPr>
            <a:picLocks noChangeAspect="1"/>
          </p:cNvPicPr>
          <p:nvPr/>
        </p:nvPicPr>
        <p:blipFill>
          <a:blip r:embed="rId2"/>
          <a:stretch>
            <a:fillRect/>
          </a:stretch>
        </p:blipFill>
        <p:spPr>
          <a:xfrm>
            <a:off x="6719367" y="2715457"/>
            <a:ext cx="4788505" cy="2694829"/>
          </a:xfrm>
          <a:prstGeom prst="rect">
            <a:avLst/>
          </a:prstGeom>
        </p:spPr>
      </p:pic>
    </p:spTree>
    <p:extLst>
      <p:ext uri="{BB962C8B-B14F-4D97-AF65-F5344CB8AC3E}">
        <p14:creationId xmlns:p14="http://schemas.microsoft.com/office/powerpoint/2010/main" val="180046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9C2444-3716-7741-F606-7F12912B151F}"/>
              </a:ext>
            </a:extLst>
          </p:cNvPr>
          <p:cNvSpPr>
            <a:spLocks noGrp="1"/>
          </p:cNvSpPr>
          <p:nvPr>
            <p:ph type="ctrTitle"/>
          </p:nvPr>
        </p:nvSpPr>
        <p:spPr>
          <a:xfrm>
            <a:off x="838200" y="451381"/>
            <a:ext cx="10512552" cy="4066540"/>
          </a:xfrm>
        </p:spPr>
        <p:txBody>
          <a:bodyPr anchor="b">
            <a:normAutofit/>
          </a:bodyPr>
          <a:lstStyle/>
          <a:p>
            <a:pPr algn="l"/>
            <a:r>
              <a:rPr lang="en-US" sz="6600">
                <a:ea typeface="Calibri Light"/>
                <a:cs typeface="Calibri Light"/>
              </a:rPr>
              <a:t>How do I develop locally?</a:t>
            </a:r>
            <a:endParaRPr lang="en-US" sz="6600"/>
          </a:p>
        </p:txBody>
      </p:sp>
      <p:sp>
        <p:nvSpPr>
          <p:cNvPr id="3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454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7A3A-36D8-2905-909B-951193E1D0D8}"/>
              </a:ext>
            </a:extLst>
          </p:cNvPr>
          <p:cNvSpPr>
            <a:spLocks noGrp="1"/>
          </p:cNvSpPr>
          <p:nvPr>
            <p:ph type="title"/>
          </p:nvPr>
        </p:nvSpPr>
        <p:spPr/>
        <p:txBody>
          <a:bodyPr/>
          <a:lstStyle/>
          <a:p>
            <a:r>
              <a:rPr lang="en-US" dirty="0">
                <a:ea typeface="Calibri Light"/>
                <a:cs typeface="Calibri Light"/>
              </a:rPr>
              <a:t>Working Locally with VS\VS Code and Azure</a:t>
            </a:r>
            <a:endParaRPr lang="en-US" dirty="0"/>
          </a:p>
        </p:txBody>
      </p:sp>
      <p:pic>
        <p:nvPicPr>
          <p:cNvPr id="9" name="Content Placeholder 8" descr="A diagram of a software development process&#10;&#10;Description automatically generated">
            <a:extLst>
              <a:ext uri="{FF2B5EF4-FFF2-40B4-BE49-F238E27FC236}">
                <a16:creationId xmlns:a16="http://schemas.microsoft.com/office/drawing/2014/main" id="{78FA4AF1-DC7F-7F29-C4D0-DA7ECAE0B81A}"/>
              </a:ext>
            </a:extLst>
          </p:cNvPr>
          <p:cNvPicPr>
            <a:picLocks noGrp="1" noChangeAspect="1"/>
          </p:cNvPicPr>
          <p:nvPr>
            <p:ph idx="1"/>
          </p:nvPr>
        </p:nvPicPr>
        <p:blipFill>
          <a:blip r:embed="rId2"/>
          <a:stretch>
            <a:fillRect/>
          </a:stretch>
        </p:blipFill>
        <p:spPr>
          <a:xfrm>
            <a:off x="3652837" y="2591594"/>
            <a:ext cx="4886325" cy="2819400"/>
          </a:xfrm>
          <a:ln>
            <a:solidFill>
              <a:schemeClr val="bg1"/>
            </a:solidFill>
          </a:ln>
        </p:spPr>
      </p:pic>
    </p:spTree>
    <p:extLst>
      <p:ext uri="{BB962C8B-B14F-4D97-AF65-F5344CB8AC3E}">
        <p14:creationId xmlns:p14="http://schemas.microsoft.com/office/powerpoint/2010/main" val="201449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A7AEF-4512-4B94-1A6E-1A49677987C8}"/>
              </a:ext>
            </a:extLst>
          </p:cNvPr>
          <p:cNvSpPr>
            <a:spLocks noGrp="1"/>
          </p:cNvSpPr>
          <p:nvPr>
            <p:ph type="ctrTitle"/>
          </p:nvPr>
        </p:nvSpPr>
        <p:spPr>
          <a:xfrm>
            <a:off x="838200" y="451381"/>
            <a:ext cx="10512552" cy="4066540"/>
          </a:xfrm>
        </p:spPr>
        <p:txBody>
          <a:bodyPr anchor="b">
            <a:normAutofit/>
          </a:bodyPr>
          <a:lstStyle/>
          <a:p>
            <a:pPr algn="l"/>
            <a:r>
              <a:rPr lang="en-US" sz="6600">
                <a:ea typeface="Calibri Light"/>
                <a:cs typeface="Calibri Light"/>
              </a:rPr>
              <a:t>PowerPoints are lame where's the code?</a:t>
            </a:r>
            <a:endParaRPr lang="en-US" sz="6600"/>
          </a:p>
        </p:txBody>
      </p:sp>
      <p:sp>
        <p:nvSpPr>
          <p:cNvPr id="6"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54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5">
            <a:extLst>
              <a:ext uri="{FF2B5EF4-FFF2-40B4-BE49-F238E27FC236}">
                <a16:creationId xmlns:a16="http://schemas.microsoft.com/office/drawing/2014/main" id="{38C61538-50A4-3ED5-ADEC-0A8255F8D77C}"/>
              </a:ext>
            </a:extLst>
          </p:cNvPr>
          <p:cNvPicPr>
            <a:picLocks noChangeAspect="1"/>
          </p:cNvPicPr>
          <p:nvPr/>
        </p:nvPicPr>
        <p:blipFill rotWithShape="1">
          <a:blip r:embed="rId2">
            <a:alphaModFix amt="20000"/>
          </a:blip>
          <a:srcRect l="4135" t="3624" r="3709" b="6885"/>
          <a:stretch/>
        </p:blipFill>
        <p:spPr>
          <a:xfrm>
            <a:off x="7699737" y="187594"/>
            <a:ext cx="3572643" cy="2827260"/>
          </a:xfrm>
          <a:prstGeom prst="rect">
            <a:avLst/>
          </a:prstGeom>
        </p:spPr>
      </p:pic>
      <p:cxnSp>
        <p:nvCxnSpPr>
          <p:cNvPr id="8" name="Straight Connector 7">
            <a:extLst>
              <a:ext uri="{FF2B5EF4-FFF2-40B4-BE49-F238E27FC236}">
                <a16:creationId xmlns:a16="http://schemas.microsoft.com/office/drawing/2014/main" id="{985AC20E-8448-C8F5-AFB1-47FBDB48A097}"/>
              </a:ext>
            </a:extLst>
          </p:cNvPr>
          <p:cNvCxnSpPr>
            <a:cxnSpLocks/>
          </p:cNvCxnSpPr>
          <p:nvPr/>
        </p:nvCxnSpPr>
        <p:spPr>
          <a:xfrm>
            <a:off x="5323395" y="9619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04A67A-4F31-9F57-CDE7-D5B33B4E63C0}"/>
              </a:ext>
            </a:extLst>
          </p:cNvPr>
          <p:cNvCxnSpPr/>
          <p:nvPr/>
        </p:nvCxnSpPr>
        <p:spPr>
          <a:xfrm>
            <a:off x="560675" y="27179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7FA6D19-02D6-7DAD-5D62-83356F8FA4D2}"/>
              </a:ext>
            </a:extLst>
          </p:cNvPr>
          <p:cNvSpPr/>
          <p:nvPr/>
        </p:nvSpPr>
        <p:spPr>
          <a:xfrm>
            <a:off x="246344" y="493784"/>
            <a:ext cx="6497939" cy="2513077"/>
          </a:xfrm>
          <a:prstGeom prst="rect">
            <a:avLst/>
          </a:prstGeom>
          <a:no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993D69A-76C6-BE50-7AD2-0C616B13E404}"/>
              </a:ext>
            </a:extLst>
          </p:cNvPr>
          <p:cNvSpPr txBox="1"/>
          <p:nvPr/>
        </p:nvSpPr>
        <p:spPr>
          <a:xfrm>
            <a:off x="773846" y="214052"/>
            <a:ext cx="4050791" cy="512064"/>
          </a:xfrm>
          <a:prstGeom prst="rect">
            <a:avLst/>
          </a:prstGeom>
          <a:solidFill>
            <a:srgbClr val="FD644F"/>
          </a:solidFill>
        </p:spPr>
        <p:txBody>
          <a:bodyPr wrap="square" rtlCol="0">
            <a:spAutoFit/>
          </a:bodyPr>
          <a:lstStyle/>
          <a:p>
            <a:pPr algn="ctr"/>
            <a:r>
              <a:rPr lang="en-US" sz="2700" b="1" i="1" dirty="0">
                <a:solidFill>
                  <a:schemeClr val="bg1"/>
                </a:solidFill>
              </a:rPr>
              <a:t>Platinum Sponsor</a:t>
            </a:r>
          </a:p>
        </p:txBody>
      </p:sp>
      <p:pic>
        <p:nvPicPr>
          <p:cNvPr id="1036" name="Picture 12" descr="Kennesaw State University - College of Computing and Software Engineering">
            <a:extLst>
              <a:ext uri="{FF2B5EF4-FFF2-40B4-BE49-F238E27FC236}">
                <a16:creationId xmlns:a16="http://schemas.microsoft.com/office/drawing/2014/main" id="{1BC0C3BE-8DAB-FE24-D7FD-F06F75174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 t="7851" b="9576"/>
          <a:stretch/>
        </p:blipFill>
        <p:spPr bwMode="auto">
          <a:xfrm>
            <a:off x="433683" y="1086191"/>
            <a:ext cx="6056751" cy="16918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E9C6ABDF-E45C-C9D3-4D88-3C2FB0D8C62A}"/>
              </a:ext>
            </a:extLst>
          </p:cNvPr>
          <p:cNvGrpSpPr/>
          <p:nvPr/>
        </p:nvGrpSpPr>
        <p:grpSpPr>
          <a:xfrm>
            <a:off x="6490434" y="3384310"/>
            <a:ext cx="5472999" cy="2823643"/>
            <a:chOff x="6440557" y="3312115"/>
            <a:chExt cx="5472999" cy="2823643"/>
          </a:xfrm>
        </p:grpSpPr>
        <p:sp>
          <p:nvSpPr>
            <p:cNvPr id="4" name="Rectangle 3">
              <a:extLst>
                <a:ext uri="{FF2B5EF4-FFF2-40B4-BE49-F238E27FC236}">
                  <a16:creationId xmlns:a16="http://schemas.microsoft.com/office/drawing/2014/main" id="{A198F909-F46A-20BE-5037-FD00A14AD99E}"/>
                </a:ext>
              </a:extLst>
            </p:cNvPr>
            <p:cNvSpPr/>
            <p:nvPr/>
          </p:nvSpPr>
          <p:spPr>
            <a:xfrm>
              <a:off x="6440557" y="3566032"/>
              <a:ext cx="5472999" cy="2569726"/>
            </a:xfrm>
            <a:prstGeom prst="rect">
              <a:avLst/>
            </a:prstGeom>
            <a:solidFill>
              <a:schemeClr val="bg1">
                <a:alpha val="94397"/>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74FEA4-A4D0-BEFB-0A49-44CF37095FA1}"/>
                </a:ext>
              </a:extLst>
            </p:cNvPr>
            <p:cNvSpPr txBox="1"/>
            <p:nvPr/>
          </p:nvSpPr>
          <p:spPr>
            <a:xfrm>
              <a:off x="6898389" y="3312115"/>
              <a:ext cx="4048664" cy="507831"/>
            </a:xfrm>
            <a:prstGeom prst="rect">
              <a:avLst/>
            </a:prstGeom>
            <a:solidFill>
              <a:srgbClr val="FD644F"/>
            </a:solidFill>
          </p:spPr>
          <p:txBody>
            <a:bodyPr wrap="square" rtlCol="0">
              <a:spAutoFit/>
            </a:bodyPr>
            <a:lstStyle/>
            <a:p>
              <a:pPr algn="ctr"/>
              <a:r>
                <a:rPr lang="en-US" sz="2700" b="1" i="1" dirty="0">
                  <a:solidFill>
                    <a:schemeClr val="bg1"/>
                  </a:solidFill>
                </a:rPr>
                <a:t>Silver Sponsors</a:t>
              </a:r>
            </a:p>
          </p:txBody>
        </p:sp>
        <p:pic>
          <p:nvPicPr>
            <p:cNvPr id="3" name="Picture 2">
              <a:extLst>
                <a:ext uri="{FF2B5EF4-FFF2-40B4-BE49-F238E27FC236}">
                  <a16:creationId xmlns:a16="http://schemas.microsoft.com/office/drawing/2014/main" id="{B9EAED6C-8584-7DD4-3B91-53508104E58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94406" y="4421234"/>
              <a:ext cx="2980006" cy="561350"/>
            </a:xfrm>
            <a:prstGeom prst="rect">
              <a:avLst/>
            </a:prstGeom>
          </p:spPr>
        </p:pic>
        <p:pic>
          <p:nvPicPr>
            <p:cNvPr id="15" name="Picture 14">
              <a:extLst>
                <a:ext uri="{FF2B5EF4-FFF2-40B4-BE49-F238E27FC236}">
                  <a16:creationId xmlns:a16="http://schemas.microsoft.com/office/drawing/2014/main" id="{4A47DE5D-4113-15F0-A673-FEFC1962A8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41512" y="4073863"/>
              <a:ext cx="1816122" cy="1423575"/>
            </a:xfrm>
            <a:prstGeom prst="rect">
              <a:avLst/>
            </a:prstGeom>
          </p:spPr>
        </p:pic>
      </p:grpSp>
      <p:grpSp>
        <p:nvGrpSpPr>
          <p:cNvPr id="16" name="Group 15">
            <a:extLst>
              <a:ext uri="{FF2B5EF4-FFF2-40B4-BE49-F238E27FC236}">
                <a16:creationId xmlns:a16="http://schemas.microsoft.com/office/drawing/2014/main" id="{8EC6865A-41E7-8E55-E6B7-C012AB21F93B}"/>
              </a:ext>
            </a:extLst>
          </p:cNvPr>
          <p:cNvGrpSpPr/>
          <p:nvPr/>
        </p:nvGrpSpPr>
        <p:grpSpPr>
          <a:xfrm>
            <a:off x="220721" y="3384310"/>
            <a:ext cx="6002613" cy="2823643"/>
            <a:chOff x="620421" y="2463670"/>
            <a:chExt cx="6002613" cy="2823643"/>
          </a:xfrm>
        </p:grpSpPr>
        <p:sp>
          <p:nvSpPr>
            <p:cNvPr id="12" name="Rectangle 11">
              <a:extLst>
                <a:ext uri="{FF2B5EF4-FFF2-40B4-BE49-F238E27FC236}">
                  <a16:creationId xmlns:a16="http://schemas.microsoft.com/office/drawing/2014/main" id="{125AA2F9-2A2C-AB39-316C-29932A5B36AA}"/>
                </a:ext>
              </a:extLst>
            </p:cNvPr>
            <p:cNvSpPr/>
            <p:nvPr/>
          </p:nvSpPr>
          <p:spPr>
            <a:xfrm>
              <a:off x="620421" y="2705141"/>
              <a:ext cx="6002613" cy="2582172"/>
            </a:xfrm>
            <a:prstGeom prst="rect">
              <a:avLst/>
            </a:prstGeom>
            <a:solidFill>
              <a:schemeClr val="bg1">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B267597-134C-5CB4-0102-CCD3EF75D12D}"/>
                </a:ext>
              </a:extLst>
            </p:cNvPr>
            <p:cNvSpPr txBox="1"/>
            <p:nvPr/>
          </p:nvSpPr>
          <p:spPr>
            <a:xfrm>
              <a:off x="1173546" y="2463670"/>
              <a:ext cx="4048664" cy="507831"/>
            </a:xfrm>
            <a:prstGeom prst="rect">
              <a:avLst/>
            </a:prstGeom>
            <a:solidFill>
              <a:srgbClr val="FD644F"/>
            </a:solidFill>
          </p:spPr>
          <p:txBody>
            <a:bodyPr wrap="square" rtlCol="0">
              <a:spAutoFit/>
            </a:bodyPr>
            <a:lstStyle/>
            <a:p>
              <a:pPr algn="ctr"/>
              <a:r>
                <a:rPr lang="en-US" sz="2700" b="1" i="1" dirty="0">
                  <a:solidFill>
                    <a:schemeClr val="bg1"/>
                  </a:solidFill>
                </a:rPr>
                <a:t>Gold Sponsors</a:t>
              </a:r>
            </a:p>
          </p:txBody>
        </p:sp>
        <p:pic>
          <p:nvPicPr>
            <p:cNvPr id="6" name="Picture 5" descr="Logo&#10;&#10;Description automatically generated">
              <a:extLst>
                <a:ext uri="{FF2B5EF4-FFF2-40B4-BE49-F238E27FC236}">
                  <a16:creationId xmlns:a16="http://schemas.microsoft.com/office/drawing/2014/main" id="{28A38203-015A-ADD7-C07F-E4B177859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6938" y="3830328"/>
              <a:ext cx="3977050" cy="1199971"/>
            </a:xfrm>
            <a:prstGeom prst="rect">
              <a:avLst/>
            </a:prstGeom>
          </p:spPr>
        </p:pic>
        <p:pic>
          <p:nvPicPr>
            <p:cNvPr id="11" name="Graphic 10">
              <a:extLst>
                <a:ext uri="{FF2B5EF4-FFF2-40B4-BE49-F238E27FC236}">
                  <a16:creationId xmlns:a16="http://schemas.microsoft.com/office/drawing/2014/main" id="{E127E8B1-1F15-E7C0-BCCD-A9B666EBF2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012" y="3348758"/>
              <a:ext cx="3381150" cy="721669"/>
            </a:xfrm>
            <a:prstGeom prst="rect">
              <a:avLst/>
            </a:prstGeom>
          </p:spPr>
        </p:pic>
      </p:grpSp>
    </p:spTree>
    <p:extLst>
      <p:ext uri="{BB962C8B-B14F-4D97-AF65-F5344CB8AC3E}">
        <p14:creationId xmlns:p14="http://schemas.microsoft.com/office/powerpoint/2010/main" val="202142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4067E-DD4B-CD09-3A5A-E28742EF685C}"/>
              </a:ext>
            </a:extLst>
          </p:cNvPr>
          <p:cNvSpPr>
            <a:spLocks noGrp="1"/>
          </p:cNvSpPr>
          <p:nvPr>
            <p:ph type="ctrTitle"/>
          </p:nvPr>
        </p:nvSpPr>
        <p:spPr/>
        <p:txBody>
          <a:bodyPr/>
          <a:lstStyle/>
          <a:p>
            <a:r>
              <a:rPr lang="en-US" dirty="0">
                <a:ea typeface="Calibri Light"/>
                <a:cs typeface="Calibri Light"/>
              </a:rPr>
              <a:t>Thank you for coming!</a:t>
            </a:r>
            <a:endParaRPr lang="en-US" dirty="0"/>
          </a:p>
        </p:txBody>
      </p:sp>
    </p:spTree>
    <p:extLst>
      <p:ext uri="{BB962C8B-B14F-4D97-AF65-F5344CB8AC3E}">
        <p14:creationId xmlns:p14="http://schemas.microsoft.com/office/powerpoint/2010/main" val="872447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5">
            <a:extLst>
              <a:ext uri="{FF2B5EF4-FFF2-40B4-BE49-F238E27FC236}">
                <a16:creationId xmlns:a16="http://schemas.microsoft.com/office/drawing/2014/main" id="{38C61538-50A4-3ED5-ADEC-0A8255F8D77C}"/>
              </a:ext>
            </a:extLst>
          </p:cNvPr>
          <p:cNvPicPr>
            <a:picLocks noChangeAspect="1"/>
          </p:cNvPicPr>
          <p:nvPr/>
        </p:nvPicPr>
        <p:blipFill rotWithShape="1">
          <a:blip r:embed="rId2">
            <a:alphaModFix amt="20000"/>
          </a:blip>
          <a:srcRect l="4135" t="3624" r="3709" b="6885"/>
          <a:stretch/>
        </p:blipFill>
        <p:spPr>
          <a:xfrm>
            <a:off x="7699737" y="187594"/>
            <a:ext cx="3572643" cy="2827260"/>
          </a:xfrm>
          <a:prstGeom prst="rect">
            <a:avLst/>
          </a:prstGeom>
        </p:spPr>
      </p:pic>
      <p:cxnSp>
        <p:nvCxnSpPr>
          <p:cNvPr id="8" name="Straight Connector 7">
            <a:extLst>
              <a:ext uri="{FF2B5EF4-FFF2-40B4-BE49-F238E27FC236}">
                <a16:creationId xmlns:a16="http://schemas.microsoft.com/office/drawing/2014/main" id="{985AC20E-8448-C8F5-AFB1-47FBDB48A097}"/>
              </a:ext>
            </a:extLst>
          </p:cNvPr>
          <p:cNvCxnSpPr>
            <a:cxnSpLocks/>
          </p:cNvCxnSpPr>
          <p:nvPr/>
        </p:nvCxnSpPr>
        <p:spPr>
          <a:xfrm>
            <a:off x="5323395" y="96199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04A67A-4F31-9F57-CDE7-D5B33B4E63C0}"/>
              </a:ext>
            </a:extLst>
          </p:cNvPr>
          <p:cNvCxnSpPr/>
          <p:nvPr/>
        </p:nvCxnSpPr>
        <p:spPr>
          <a:xfrm>
            <a:off x="560675" y="2717938"/>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A7FA6D19-02D6-7DAD-5D62-83356F8FA4D2}"/>
              </a:ext>
            </a:extLst>
          </p:cNvPr>
          <p:cNvSpPr/>
          <p:nvPr/>
        </p:nvSpPr>
        <p:spPr>
          <a:xfrm>
            <a:off x="246344" y="493784"/>
            <a:ext cx="6497939" cy="2513077"/>
          </a:xfrm>
          <a:prstGeom prst="rect">
            <a:avLst/>
          </a:prstGeom>
          <a:no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993D69A-76C6-BE50-7AD2-0C616B13E404}"/>
              </a:ext>
            </a:extLst>
          </p:cNvPr>
          <p:cNvSpPr txBox="1"/>
          <p:nvPr/>
        </p:nvSpPr>
        <p:spPr>
          <a:xfrm>
            <a:off x="773846" y="214052"/>
            <a:ext cx="4050791" cy="512064"/>
          </a:xfrm>
          <a:prstGeom prst="rect">
            <a:avLst/>
          </a:prstGeom>
          <a:solidFill>
            <a:srgbClr val="FD644F"/>
          </a:solidFill>
        </p:spPr>
        <p:txBody>
          <a:bodyPr wrap="square" rtlCol="0">
            <a:spAutoFit/>
          </a:bodyPr>
          <a:lstStyle/>
          <a:p>
            <a:pPr algn="ctr"/>
            <a:r>
              <a:rPr lang="en-US" sz="2700" b="1" i="1" dirty="0">
                <a:solidFill>
                  <a:schemeClr val="bg1"/>
                </a:solidFill>
              </a:rPr>
              <a:t>Platinum Sponsor</a:t>
            </a:r>
          </a:p>
        </p:txBody>
      </p:sp>
      <p:pic>
        <p:nvPicPr>
          <p:cNvPr id="1036" name="Picture 12" descr="Kennesaw State University - College of Computing and Software Engineering">
            <a:extLst>
              <a:ext uri="{FF2B5EF4-FFF2-40B4-BE49-F238E27FC236}">
                <a16:creationId xmlns:a16="http://schemas.microsoft.com/office/drawing/2014/main" id="{1BC0C3BE-8DAB-FE24-D7FD-F06F75174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 t="7851" b="9576"/>
          <a:stretch/>
        </p:blipFill>
        <p:spPr bwMode="auto">
          <a:xfrm>
            <a:off x="433683" y="1086191"/>
            <a:ext cx="6056751" cy="169185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E9C6ABDF-E45C-C9D3-4D88-3C2FB0D8C62A}"/>
              </a:ext>
            </a:extLst>
          </p:cNvPr>
          <p:cNvGrpSpPr/>
          <p:nvPr/>
        </p:nvGrpSpPr>
        <p:grpSpPr>
          <a:xfrm>
            <a:off x="6490434" y="3384310"/>
            <a:ext cx="5472999" cy="2823643"/>
            <a:chOff x="6440557" y="3312115"/>
            <a:chExt cx="5472999" cy="2823643"/>
          </a:xfrm>
        </p:grpSpPr>
        <p:sp>
          <p:nvSpPr>
            <p:cNvPr id="4" name="Rectangle 3">
              <a:extLst>
                <a:ext uri="{FF2B5EF4-FFF2-40B4-BE49-F238E27FC236}">
                  <a16:creationId xmlns:a16="http://schemas.microsoft.com/office/drawing/2014/main" id="{A198F909-F46A-20BE-5037-FD00A14AD99E}"/>
                </a:ext>
              </a:extLst>
            </p:cNvPr>
            <p:cNvSpPr/>
            <p:nvPr/>
          </p:nvSpPr>
          <p:spPr>
            <a:xfrm>
              <a:off x="6440557" y="3566032"/>
              <a:ext cx="5472999" cy="2569726"/>
            </a:xfrm>
            <a:prstGeom prst="rect">
              <a:avLst/>
            </a:prstGeom>
            <a:solidFill>
              <a:schemeClr val="bg1">
                <a:alpha val="94397"/>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74FEA4-A4D0-BEFB-0A49-44CF37095FA1}"/>
                </a:ext>
              </a:extLst>
            </p:cNvPr>
            <p:cNvSpPr txBox="1"/>
            <p:nvPr/>
          </p:nvSpPr>
          <p:spPr>
            <a:xfrm>
              <a:off x="6898389" y="3312115"/>
              <a:ext cx="4048664" cy="507831"/>
            </a:xfrm>
            <a:prstGeom prst="rect">
              <a:avLst/>
            </a:prstGeom>
            <a:solidFill>
              <a:srgbClr val="FD644F"/>
            </a:solidFill>
          </p:spPr>
          <p:txBody>
            <a:bodyPr wrap="square" rtlCol="0">
              <a:spAutoFit/>
            </a:bodyPr>
            <a:lstStyle/>
            <a:p>
              <a:pPr algn="ctr"/>
              <a:r>
                <a:rPr lang="en-US" sz="2700" b="1" i="1" dirty="0">
                  <a:solidFill>
                    <a:schemeClr val="bg1"/>
                  </a:solidFill>
                </a:rPr>
                <a:t>Silver Sponsors</a:t>
              </a:r>
            </a:p>
          </p:txBody>
        </p:sp>
        <p:pic>
          <p:nvPicPr>
            <p:cNvPr id="3" name="Picture 2">
              <a:extLst>
                <a:ext uri="{FF2B5EF4-FFF2-40B4-BE49-F238E27FC236}">
                  <a16:creationId xmlns:a16="http://schemas.microsoft.com/office/drawing/2014/main" id="{B9EAED6C-8584-7DD4-3B91-53508104E58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94406" y="4421234"/>
              <a:ext cx="2980006" cy="561350"/>
            </a:xfrm>
            <a:prstGeom prst="rect">
              <a:avLst/>
            </a:prstGeom>
          </p:spPr>
        </p:pic>
        <p:pic>
          <p:nvPicPr>
            <p:cNvPr id="15" name="Picture 14">
              <a:extLst>
                <a:ext uri="{FF2B5EF4-FFF2-40B4-BE49-F238E27FC236}">
                  <a16:creationId xmlns:a16="http://schemas.microsoft.com/office/drawing/2014/main" id="{4A47DE5D-4113-15F0-A673-FEFC1962A8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41512" y="4073863"/>
              <a:ext cx="1816122" cy="1423575"/>
            </a:xfrm>
            <a:prstGeom prst="rect">
              <a:avLst/>
            </a:prstGeom>
          </p:spPr>
        </p:pic>
      </p:grpSp>
      <p:grpSp>
        <p:nvGrpSpPr>
          <p:cNvPr id="16" name="Group 15">
            <a:extLst>
              <a:ext uri="{FF2B5EF4-FFF2-40B4-BE49-F238E27FC236}">
                <a16:creationId xmlns:a16="http://schemas.microsoft.com/office/drawing/2014/main" id="{8EC6865A-41E7-8E55-E6B7-C012AB21F93B}"/>
              </a:ext>
            </a:extLst>
          </p:cNvPr>
          <p:cNvGrpSpPr/>
          <p:nvPr/>
        </p:nvGrpSpPr>
        <p:grpSpPr>
          <a:xfrm>
            <a:off x="220721" y="3384310"/>
            <a:ext cx="6002613" cy="2823643"/>
            <a:chOff x="620421" y="2463670"/>
            <a:chExt cx="6002613" cy="2823643"/>
          </a:xfrm>
        </p:grpSpPr>
        <p:sp>
          <p:nvSpPr>
            <p:cNvPr id="12" name="Rectangle 11">
              <a:extLst>
                <a:ext uri="{FF2B5EF4-FFF2-40B4-BE49-F238E27FC236}">
                  <a16:creationId xmlns:a16="http://schemas.microsoft.com/office/drawing/2014/main" id="{125AA2F9-2A2C-AB39-316C-29932A5B36AA}"/>
                </a:ext>
              </a:extLst>
            </p:cNvPr>
            <p:cNvSpPr/>
            <p:nvPr/>
          </p:nvSpPr>
          <p:spPr>
            <a:xfrm>
              <a:off x="620421" y="2705141"/>
              <a:ext cx="6002613" cy="2582172"/>
            </a:xfrm>
            <a:prstGeom prst="rect">
              <a:avLst/>
            </a:prstGeom>
            <a:solidFill>
              <a:schemeClr val="bg1">
                <a:alpha val="80000"/>
              </a:schemeClr>
            </a:solidFill>
            <a:ln w="25400">
              <a:solidFill>
                <a:srgbClr val="FD64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B267597-134C-5CB4-0102-CCD3EF75D12D}"/>
                </a:ext>
              </a:extLst>
            </p:cNvPr>
            <p:cNvSpPr txBox="1"/>
            <p:nvPr/>
          </p:nvSpPr>
          <p:spPr>
            <a:xfrm>
              <a:off x="1173546" y="2463670"/>
              <a:ext cx="4048664" cy="507831"/>
            </a:xfrm>
            <a:prstGeom prst="rect">
              <a:avLst/>
            </a:prstGeom>
            <a:solidFill>
              <a:srgbClr val="FD644F"/>
            </a:solidFill>
          </p:spPr>
          <p:txBody>
            <a:bodyPr wrap="square" rtlCol="0">
              <a:spAutoFit/>
            </a:bodyPr>
            <a:lstStyle/>
            <a:p>
              <a:pPr algn="ctr"/>
              <a:r>
                <a:rPr lang="en-US" sz="2700" b="1" i="1" dirty="0">
                  <a:solidFill>
                    <a:schemeClr val="bg1"/>
                  </a:solidFill>
                </a:rPr>
                <a:t>Gold Sponsors</a:t>
              </a:r>
            </a:p>
          </p:txBody>
        </p:sp>
        <p:pic>
          <p:nvPicPr>
            <p:cNvPr id="6" name="Picture 5" descr="Logo&#10;&#10;Description automatically generated">
              <a:extLst>
                <a:ext uri="{FF2B5EF4-FFF2-40B4-BE49-F238E27FC236}">
                  <a16:creationId xmlns:a16="http://schemas.microsoft.com/office/drawing/2014/main" id="{28A38203-015A-ADD7-C07F-E4B177859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6938" y="3830328"/>
              <a:ext cx="3977050" cy="1199971"/>
            </a:xfrm>
            <a:prstGeom prst="rect">
              <a:avLst/>
            </a:prstGeom>
          </p:spPr>
        </p:pic>
        <p:pic>
          <p:nvPicPr>
            <p:cNvPr id="11" name="Graphic 10">
              <a:extLst>
                <a:ext uri="{FF2B5EF4-FFF2-40B4-BE49-F238E27FC236}">
                  <a16:creationId xmlns:a16="http://schemas.microsoft.com/office/drawing/2014/main" id="{E127E8B1-1F15-E7C0-BCCD-A9B666EBF2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6012" y="3348758"/>
              <a:ext cx="3381150" cy="721669"/>
            </a:xfrm>
            <a:prstGeom prst="rect">
              <a:avLst/>
            </a:prstGeom>
          </p:spPr>
        </p:pic>
      </p:grpSp>
    </p:spTree>
    <p:extLst>
      <p:ext uri="{BB962C8B-B14F-4D97-AF65-F5344CB8AC3E}">
        <p14:creationId xmlns:p14="http://schemas.microsoft.com/office/powerpoint/2010/main" val="453904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CBC9A-A216-BAC8-40ED-F6DD4FA830A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mj-lt"/>
                <a:cs typeface="+mj-lt"/>
              </a:rPr>
              <a:t>What is a credential management strategy?</a:t>
            </a:r>
            <a:endParaRPr lang="en-US" sz="4000">
              <a:solidFill>
                <a:srgbClr val="FFFFFF"/>
              </a:solidFill>
            </a:endParaRPr>
          </a:p>
        </p:txBody>
      </p:sp>
      <p:sp>
        <p:nvSpPr>
          <p:cNvPr id="3" name="Content Placeholder 2">
            <a:extLst>
              <a:ext uri="{FF2B5EF4-FFF2-40B4-BE49-F238E27FC236}">
                <a16:creationId xmlns:a16="http://schemas.microsoft.com/office/drawing/2014/main" id="{9DE60651-0B8B-6161-EEFF-45D836975597}"/>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ea typeface="+mn-lt"/>
                <a:cs typeface="+mn-lt"/>
              </a:rPr>
              <a:t>A credential management strategy is a systematic approach to creating, storing, and managing digital identities and access permissions within a system or network. This strategy includes practices for secure password creation, storage, and rotation, as well as the use of multi-factor authentication, single sign-on, and other security measures. It aims to ensure that only authorized individuals have access to specific resources, and it helps protect against unauthorized access and potential security breaches. In the context of Azure, it could also involve managing service principals, managed identities, and using Azure Key Vault for storing secrets. The scope of this talk will be specific to development with Azure. </a:t>
            </a:r>
            <a:endParaRPr lang="en-US" sz="2000"/>
          </a:p>
        </p:txBody>
      </p:sp>
    </p:spTree>
    <p:extLst>
      <p:ext uri="{BB962C8B-B14F-4D97-AF65-F5344CB8AC3E}">
        <p14:creationId xmlns:p14="http://schemas.microsoft.com/office/powerpoint/2010/main" val="410680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57158-1A62-A9DD-972B-8824C98842A1}"/>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ea typeface="+mj-lt"/>
                <a:cs typeface="+mj-lt"/>
              </a:rPr>
              <a:t>Why every organization needs a strategy</a:t>
            </a:r>
            <a:endParaRPr lang="en-US" sz="4000">
              <a:solidFill>
                <a:srgbClr val="FFFFFF"/>
              </a:solidFill>
            </a:endParaRPr>
          </a:p>
        </p:txBody>
      </p:sp>
      <p:graphicFrame>
        <p:nvGraphicFramePr>
          <p:cNvPr id="32" name="Content Placeholder 2">
            <a:extLst>
              <a:ext uri="{FF2B5EF4-FFF2-40B4-BE49-F238E27FC236}">
                <a16:creationId xmlns:a16="http://schemas.microsoft.com/office/drawing/2014/main" id="{228DEC98-7FE1-55B9-42D6-8A9BD30CAD3F}"/>
              </a:ext>
            </a:extLst>
          </p:cNvPr>
          <p:cNvGraphicFramePr>
            <a:graphicFrameLocks noGrp="1"/>
          </p:cNvGraphicFramePr>
          <p:nvPr>
            <p:ph idx="1"/>
            <p:extLst>
              <p:ext uri="{D42A27DB-BD31-4B8C-83A1-F6EECF244321}">
                <p14:modId xmlns:p14="http://schemas.microsoft.com/office/powerpoint/2010/main" val="157406440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469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607EC0B-6F18-4CC6-A161-42CC6FAB22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E22EC-A7C7-53B5-9E44-D0DB685B4D8D}"/>
              </a:ext>
            </a:extLst>
          </p:cNvPr>
          <p:cNvSpPr>
            <a:spLocks noGrp="1"/>
          </p:cNvSpPr>
          <p:nvPr>
            <p:ph type="title"/>
          </p:nvPr>
        </p:nvSpPr>
        <p:spPr>
          <a:xfrm>
            <a:off x="6751320" y="4586599"/>
            <a:ext cx="4869179" cy="1325563"/>
          </a:xfrm>
        </p:spPr>
        <p:txBody>
          <a:bodyPr anchor="t">
            <a:normAutofit/>
          </a:bodyPr>
          <a:lstStyle/>
          <a:p>
            <a:r>
              <a:rPr lang="en-US" sz="3600">
                <a:solidFill>
                  <a:schemeClr val="tx2"/>
                </a:solidFill>
                <a:ea typeface="+mj-lt"/>
                <a:cs typeface="+mj-lt"/>
              </a:rPr>
              <a:t>What are different types of credentials in Azure?</a:t>
            </a:r>
            <a:endParaRPr lang="en-US" sz="3600">
              <a:solidFill>
                <a:schemeClr val="tx2"/>
              </a:solidFill>
            </a:endParaRPr>
          </a:p>
        </p:txBody>
      </p:sp>
      <p:pic>
        <p:nvPicPr>
          <p:cNvPr id="37" name="Picture 36" descr="Key on a blueprint for a house">
            <a:extLst>
              <a:ext uri="{FF2B5EF4-FFF2-40B4-BE49-F238E27FC236}">
                <a16:creationId xmlns:a16="http://schemas.microsoft.com/office/drawing/2014/main" id="{6B100C37-7258-390E-68F7-D32F38292F6E}"/>
              </a:ext>
            </a:extLst>
          </p:cNvPr>
          <p:cNvPicPr>
            <a:picLocks noChangeAspect="1"/>
          </p:cNvPicPr>
          <p:nvPr/>
        </p:nvPicPr>
        <p:blipFill rotWithShape="1">
          <a:blip r:embed="rId2"/>
          <a:srcRect l="22680" r="8141" b="-8"/>
          <a:stretch/>
        </p:blipFill>
        <p:spPr>
          <a:xfrm>
            <a:off x="-1" y="10"/>
            <a:ext cx="6324601" cy="6857264"/>
          </a:xfrm>
          <a:prstGeom prst="rect">
            <a:avLst/>
          </a:prstGeom>
        </p:spPr>
      </p:pic>
      <p:grpSp>
        <p:nvGrpSpPr>
          <p:cNvPr id="38" name="Group 37">
            <a:extLst>
              <a:ext uri="{FF2B5EF4-FFF2-40B4-BE49-F238E27FC236}">
                <a16:creationId xmlns:a16="http://schemas.microsoft.com/office/drawing/2014/main" id="{2F263D67-9B31-4F2B-B228-27FD3112D7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2" name="Freeform: Shape 11">
              <a:extLst>
                <a:ext uri="{FF2B5EF4-FFF2-40B4-BE49-F238E27FC236}">
                  <a16:creationId xmlns:a16="http://schemas.microsoft.com/office/drawing/2014/main" id="{00DF1CD8-441E-4077-9B3C-7E96D92E0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9" name="Freeform: Shape 38">
              <a:extLst>
                <a:ext uri="{FF2B5EF4-FFF2-40B4-BE49-F238E27FC236}">
                  <a16:creationId xmlns:a16="http://schemas.microsoft.com/office/drawing/2014/main" id="{DE9C0434-209D-4C7E-BE2D-26B74B698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4" name="Freeform: Shape 13">
              <a:extLst>
                <a:ext uri="{FF2B5EF4-FFF2-40B4-BE49-F238E27FC236}">
                  <a16:creationId xmlns:a16="http://schemas.microsoft.com/office/drawing/2014/main" id="{BA29CD07-3C0C-426E-8C5F-2382575AC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40" name="Freeform: Shape 39">
              <a:extLst>
                <a:ext uri="{FF2B5EF4-FFF2-40B4-BE49-F238E27FC236}">
                  <a16:creationId xmlns:a16="http://schemas.microsoft.com/office/drawing/2014/main" id="{BB937BE4-F949-4583-8DF7-F3EE5BA02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6" name="Freeform: Shape 15">
              <a:extLst>
                <a:ext uri="{FF2B5EF4-FFF2-40B4-BE49-F238E27FC236}">
                  <a16:creationId xmlns:a16="http://schemas.microsoft.com/office/drawing/2014/main" id="{B6EBAF51-610B-41B6-9517-1518958C7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41" name="Content Placeholder 2">
            <a:extLst>
              <a:ext uri="{FF2B5EF4-FFF2-40B4-BE49-F238E27FC236}">
                <a16:creationId xmlns:a16="http://schemas.microsoft.com/office/drawing/2014/main" id="{96BADC01-E0B8-F4A2-F052-A94CFAD13548}"/>
              </a:ext>
            </a:extLst>
          </p:cNvPr>
          <p:cNvSpPr>
            <a:spLocks noGrp="1"/>
          </p:cNvSpPr>
          <p:nvPr>
            <p:ph idx="1"/>
          </p:nvPr>
        </p:nvSpPr>
        <p:spPr>
          <a:xfrm>
            <a:off x="6751321" y="1382165"/>
            <a:ext cx="4869179" cy="3047946"/>
          </a:xfrm>
        </p:spPr>
        <p:txBody>
          <a:bodyPr vert="horz" lIns="91440" tIns="45720" rIns="91440" bIns="45720" rtlCol="0" anchor="b">
            <a:normAutofit/>
          </a:bodyPr>
          <a:lstStyle/>
          <a:p>
            <a:r>
              <a:rPr lang="en-US" sz="1800">
                <a:solidFill>
                  <a:schemeClr val="tx2"/>
                </a:solidFill>
                <a:ea typeface="Calibri"/>
                <a:cs typeface="Calibri"/>
              </a:rPr>
              <a:t>Application Registration client secrets</a:t>
            </a:r>
          </a:p>
          <a:p>
            <a:r>
              <a:rPr lang="en-US" sz="1800">
                <a:solidFill>
                  <a:schemeClr val="tx2"/>
                </a:solidFill>
                <a:ea typeface="Calibri"/>
                <a:cs typeface="Calibri"/>
              </a:rPr>
              <a:t>Certificates containing private keys</a:t>
            </a:r>
          </a:p>
          <a:p>
            <a:r>
              <a:rPr lang="en-US" sz="1800">
                <a:solidFill>
                  <a:schemeClr val="tx2"/>
                </a:solidFill>
                <a:ea typeface="Calibri"/>
                <a:cs typeface="Calibri"/>
              </a:rPr>
              <a:t>Data store connection strings, keys and username/passwords</a:t>
            </a:r>
          </a:p>
          <a:p>
            <a:r>
              <a:rPr lang="en-US" sz="1800">
                <a:solidFill>
                  <a:schemeClr val="tx2"/>
                </a:solidFill>
                <a:ea typeface="Calibri"/>
                <a:cs typeface="Calibri"/>
              </a:rPr>
              <a:t>Shared Access Signatures</a:t>
            </a:r>
          </a:p>
          <a:p>
            <a:r>
              <a:rPr lang="en-US" sz="1800">
                <a:solidFill>
                  <a:schemeClr val="tx2"/>
                </a:solidFill>
                <a:ea typeface="Calibri"/>
                <a:cs typeface="Calibri"/>
              </a:rPr>
              <a:t>Access Keys</a:t>
            </a:r>
          </a:p>
          <a:p>
            <a:endParaRPr lang="en-US" sz="1800">
              <a:solidFill>
                <a:schemeClr val="tx2"/>
              </a:solidFill>
              <a:ea typeface="Calibri"/>
              <a:cs typeface="Calibri"/>
            </a:endParaRPr>
          </a:p>
        </p:txBody>
      </p:sp>
    </p:spTree>
    <p:extLst>
      <p:ext uri="{BB962C8B-B14F-4D97-AF65-F5344CB8AC3E}">
        <p14:creationId xmlns:p14="http://schemas.microsoft.com/office/powerpoint/2010/main" val="4107196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D31F6-CC34-C9A0-CB2D-D9D8D61C97B2}"/>
              </a:ext>
            </a:extLst>
          </p:cNvPr>
          <p:cNvSpPr>
            <a:spLocks noGrp="1"/>
          </p:cNvSpPr>
          <p:nvPr>
            <p:ph type="title"/>
          </p:nvPr>
        </p:nvSpPr>
        <p:spPr>
          <a:xfrm>
            <a:off x="586478" y="1683756"/>
            <a:ext cx="3115265" cy="2396359"/>
          </a:xfrm>
        </p:spPr>
        <p:txBody>
          <a:bodyPr anchor="b">
            <a:normAutofit/>
          </a:bodyPr>
          <a:lstStyle/>
          <a:p>
            <a:pPr algn="r"/>
            <a:r>
              <a:rPr lang="en-US" sz="1900">
                <a:solidFill>
                  <a:srgbClr val="FFFFFF"/>
                </a:solidFill>
                <a:ea typeface="+mj-lt"/>
                <a:cs typeface="+mj-lt"/>
              </a:rPr>
              <a:t>What are some of the best practices\recommendations for usage?</a:t>
            </a:r>
            <a:endParaRPr lang="en-US" sz="1900">
              <a:solidFill>
                <a:srgbClr val="FFFFFF"/>
              </a:solidFill>
            </a:endParaRPr>
          </a:p>
        </p:txBody>
      </p:sp>
      <p:graphicFrame>
        <p:nvGraphicFramePr>
          <p:cNvPr id="14" name="Content Placeholder 2">
            <a:extLst>
              <a:ext uri="{FF2B5EF4-FFF2-40B4-BE49-F238E27FC236}">
                <a16:creationId xmlns:a16="http://schemas.microsoft.com/office/drawing/2014/main" id="{DF8ABD29-6C2F-380E-A00C-9E8E945BB670}"/>
              </a:ext>
            </a:extLst>
          </p:cNvPr>
          <p:cNvGraphicFramePr>
            <a:graphicFrameLocks noGrp="1"/>
          </p:cNvGraphicFramePr>
          <p:nvPr>
            <p:ph idx="1"/>
            <p:extLst>
              <p:ext uri="{D42A27DB-BD31-4B8C-83A1-F6EECF244321}">
                <p14:modId xmlns:p14="http://schemas.microsoft.com/office/powerpoint/2010/main" val="232756158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718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1DAC8-4C0E-597E-A619-4BE2E194542E}"/>
              </a:ext>
            </a:extLst>
          </p:cNvPr>
          <p:cNvSpPr>
            <a:spLocks noGrp="1"/>
          </p:cNvSpPr>
          <p:nvPr>
            <p:ph type="title"/>
          </p:nvPr>
        </p:nvSpPr>
        <p:spPr>
          <a:xfrm>
            <a:off x="2187363" y="1671569"/>
            <a:ext cx="5801917" cy="2228760"/>
          </a:xfrm>
        </p:spPr>
        <p:txBody>
          <a:bodyPr anchor="b">
            <a:normAutofit/>
          </a:bodyPr>
          <a:lstStyle/>
          <a:p>
            <a:r>
              <a:rPr lang="en-US" sz="3700">
                <a:ea typeface="+mj-lt"/>
                <a:cs typeface="+mj-lt"/>
              </a:rPr>
              <a:t>What's the big deal with standing access? How can we work if no one has access to anything?</a:t>
            </a:r>
            <a:endParaRPr lang="en-US" sz="3700"/>
          </a:p>
        </p:txBody>
      </p:sp>
      <p:pic>
        <p:nvPicPr>
          <p:cNvPr id="7" name="Graphic 6" descr="Hierarchy">
            <a:extLst>
              <a:ext uri="{FF2B5EF4-FFF2-40B4-BE49-F238E27FC236}">
                <a16:creationId xmlns:a16="http://schemas.microsoft.com/office/drawing/2014/main" id="{10B28FD6-105D-330F-F8E7-660630790C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AC0B3670-3DE0-DFE6-604C-3FB7A84B9EE3}"/>
              </a:ext>
            </a:extLst>
          </p:cNvPr>
          <p:cNvSpPr>
            <a:spLocks noGrp="1"/>
          </p:cNvSpPr>
          <p:nvPr>
            <p:ph idx="1"/>
          </p:nvPr>
        </p:nvSpPr>
        <p:spPr>
          <a:xfrm>
            <a:off x="2187364" y="4072044"/>
            <a:ext cx="5801917" cy="2057045"/>
          </a:xfrm>
        </p:spPr>
        <p:txBody>
          <a:bodyPr vert="horz" lIns="91440" tIns="45720" rIns="91440" bIns="45720" rtlCol="0">
            <a:normAutofit/>
          </a:bodyPr>
          <a:lstStyle/>
          <a:p>
            <a:r>
              <a:rPr lang="en-US" sz="1700">
                <a:cs typeface="Calibri"/>
              </a:rPr>
              <a:t>JIT access provides access to the things you need when you need it.</a:t>
            </a:r>
          </a:p>
          <a:p>
            <a:r>
              <a:rPr lang="en-US" sz="1700">
                <a:cs typeface="Calibri"/>
              </a:rPr>
              <a:t>JIT shrinks attack surface of a compromised account. </a:t>
            </a:r>
          </a:p>
          <a:p>
            <a:r>
              <a:rPr lang="en-US" sz="1700">
                <a:cs typeface="Calibri"/>
              </a:rPr>
              <a:t>JIT access still provides all of the needed access without having to keep track of what you have access to. </a:t>
            </a:r>
          </a:p>
          <a:p>
            <a:endParaRPr lang="en-US" sz="1700">
              <a:cs typeface="Calibri"/>
            </a:endParaRPr>
          </a:p>
          <a:p>
            <a:endParaRPr lang="en-US" sz="1700">
              <a:cs typeface="Calibri"/>
            </a:endParaRPr>
          </a:p>
        </p:txBody>
      </p:sp>
      <p:pic>
        <p:nvPicPr>
          <p:cNvPr id="16" name="Graphic 15" descr="Hierarchy">
            <a:extLst>
              <a:ext uri="{FF2B5EF4-FFF2-40B4-BE49-F238E27FC236}">
                <a16:creationId xmlns:a16="http://schemas.microsoft.com/office/drawing/2014/main" id="{EBE653A1-6A38-49B4-AA75-4C656F0384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64476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diagram of a service&#10;&#10;Description automatically generated">
            <a:extLst>
              <a:ext uri="{FF2B5EF4-FFF2-40B4-BE49-F238E27FC236}">
                <a16:creationId xmlns:a16="http://schemas.microsoft.com/office/drawing/2014/main" id="{B6DFE85B-6BF2-D12E-9662-D6FA85B6830B}"/>
              </a:ext>
            </a:extLst>
          </p:cNvPr>
          <p:cNvPicPr>
            <a:picLocks noChangeAspect="1"/>
          </p:cNvPicPr>
          <p:nvPr/>
        </p:nvPicPr>
        <p:blipFill>
          <a:blip r:embed="rId2"/>
          <a:stretch>
            <a:fillRect/>
          </a:stretch>
        </p:blipFill>
        <p:spPr>
          <a:xfrm>
            <a:off x="6541053" y="828235"/>
            <a:ext cx="4777381" cy="502882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4" name="Arc 2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8A0C43-2633-D5E2-C5B3-C3077AC33FCF}"/>
              </a:ext>
            </a:extLst>
          </p:cNvPr>
          <p:cNvSpPr>
            <a:spLocks noGrp="1"/>
          </p:cNvSpPr>
          <p:nvPr>
            <p:ph type="title"/>
          </p:nvPr>
        </p:nvSpPr>
        <p:spPr>
          <a:xfrm>
            <a:off x="838201" y="479493"/>
            <a:ext cx="5257800" cy="1325563"/>
          </a:xfrm>
        </p:spPr>
        <p:txBody>
          <a:bodyPr>
            <a:normAutofit/>
          </a:bodyPr>
          <a:lstStyle/>
          <a:p>
            <a:r>
              <a:rPr lang="en-US">
                <a:ea typeface="+mj-lt"/>
                <a:cs typeface="+mj-lt"/>
              </a:rPr>
              <a:t>How Managed Identities work</a:t>
            </a:r>
            <a:endParaRPr lang="en-US"/>
          </a:p>
        </p:txBody>
      </p:sp>
      <p:sp>
        <p:nvSpPr>
          <p:cNvPr id="3" name="Subtitle 2">
            <a:extLst>
              <a:ext uri="{FF2B5EF4-FFF2-40B4-BE49-F238E27FC236}">
                <a16:creationId xmlns:a16="http://schemas.microsoft.com/office/drawing/2014/main" id="{C3F34453-FE96-1A89-4361-757FDB78D6E5}"/>
              </a:ext>
            </a:extLst>
          </p:cNvPr>
          <p:cNvSpPr>
            <a:spLocks noGrp="1"/>
          </p:cNvSpPr>
          <p:nvPr>
            <p:ph idx="1"/>
          </p:nvPr>
        </p:nvSpPr>
        <p:spPr>
          <a:xfrm>
            <a:off x="838201" y="1984443"/>
            <a:ext cx="5257800" cy="4192520"/>
          </a:xfrm>
        </p:spPr>
        <p:txBody>
          <a:bodyPr vert="horz" lIns="91440" tIns="45720" rIns="91440" bIns="45720" rtlCol="0">
            <a:normAutofit/>
          </a:bodyPr>
          <a:lstStyle/>
          <a:p>
            <a:r>
              <a:rPr lang="en-US" sz="1500">
                <a:cs typeface="Calibri"/>
              </a:rPr>
              <a:t>Managed identities work by providing a token service on the compute unit that the application can call on to get auth tokens. </a:t>
            </a:r>
          </a:p>
          <a:p>
            <a:r>
              <a:rPr lang="en-US" sz="1500" dirty="0">
                <a:cs typeface="Calibri"/>
              </a:rPr>
              <a:t>The tokens can be used by the </a:t>
            </a:r>
            <a:r>
              <a:rPr lang="en-US" sz="1500" dirty="0" err="1">
                <a:cs typeface="Calibri"/>
              </a:rPr>
              <a:t>DefaultAzureCredential</a:t>
            </a:r>
            <a:r>
              <a:rPr lang="en-US" sz="1500" dirty="0">
                <a:cs typeface="Calibri"/>
              </a:rPr>
              <a:t> Object to create clients for SQL, Key Vault, </a:t>
            </a:r>
            <a:r>
              <a:rPr lang="en-US" sz="1500" dirty="0" err="1">
                <a:cs typeface="Calibri"/>
              </a:rPr>
              <a:t>ServiceBus</a:t>
            </a:r>
            <a:r>
              <a:rPr lang="en-US" sz="1500" dirty="0">
                <a:cs typeface="Calibri"/>
              </a:rPr>
              <a:t> or any service that supports managed identities. </a:t>
            </a:r>
            <a:endParaRPr lang="en-US" sz="1500" dirty="0">
              <a:ea typeface="Calibri"/>
              <a:cs typeface="Calibri"/>
            </a:endParaRPr>
          </a:p>
          <a:p>
            <a:r>
              <a:rPr lang="en-US" sz="1500">
                <a:cs typeface="Calibri"/>
              </a:rPr>
              <a:t>Managed identities do not have credentials to manage but they only work in Azure. </a:t>
            </a:r>
          </a:p>
          <a:p>
            <a:r>
              <a:rPr lang="en-US" sz="1500">
                <a:ea typeface="+mn-lt"/>
                <a:cs typeface="+mn-lt"/>
                <a:hlinkClick r:id="rId3"/>
              </a:rPr>
              <a:t>https://learn.microsoft.com/en-us/entra/identity/managed-identities-azure-resources/overview</a:t>
            </a:r>
          </a:p>
          <a:p>
            <a:r>
              <a:rPr lang="en-US" sz="1500">
                <a:ea typeface="+mn-lt"/>
                <a:cs typeface="+mn-lt"/>
                <a:hlinkClick r:id="rId4"/>
              </a:rPr>
              <a:t>https://learn.microsoft.com/en-us/dotnet/api/azure.identity.defaultazurecredential?view=azure-dotnet</a:t>
            </a:r>
            <a:endParaRPr lang="en-US" sz="1500">
              <a:cs typeface="Calibri"/>
            </a:endParaRPr>
          </a:p>
        </p:txBody>
      </p:sp>
    </p:spTree>
    <p:extLst>
      <p:ext uri="{BB962C8B-B14F-4D97-AF65-F5344CB8AC3E}">
        <p14:creationId xmlns:p14="http://schemas.microsoft.com/office/powerpoint/2010/main" val="3827322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F456-34F9-BAFD-AE91-6CFE20287341}"/>
              </a:ext>
            </a:extLst>
          </p:cNvPr>
          <p:cNvSpPr>
            <a:spLocks noGrp="1"/>
          </p:cNvSpPr>
          <p:nvPr>
            <p:ph type="title"/>
          </p:nvPr>
        </p:nvSpPr>
        <p:spPr/>
        <p:txBody>
          <a:bodyPr/>
          <a:lstStyle/>
          <a:p>
            <a:r>
              <a:rPr lang="en-US" dirty="0">
                <a:ea typeface="+mj-lt"/>
                <a:cs typeface="+mj-lt"/>
              </a:rPr>
              <a:t>Subject Name Issuer Auth with Certificates</a:t>
            </a:r>
            <a:endParaRPr lang="en-US" dirty="0"/>
          </a:p>
        </p:txBody>
      </p:sp>
      <p:sp>
        <p:nvSpPr>
          <p:cNvPr id="3" name="Content Placeholder 2">
            <a:extLst>
              <a:ext uri="{FF2B5EF4-FFF2-40B4-BE49-F238E27FC236}">
                <a16:creationId xmlns:a16="http://schemas.microsoft.com/office/drawing/2014/main" id="{C69826B2-AFAE-BC20-6444-0546E1457358}"/>
              </a:ext>
            </a:extLst>
          </p:cNvPr>
          <p:cNvSpPr>
            <a:spLocks noGrp="1"/>
          </p:cNvSpPr>
          <p:nvPr>
            <p:ph idx="1"/>
          </p:nvPr>
        </p:nvSpPr>
        <p:spPr/>
        <p:txBody>
          <a:bodyPr vert="horz" lIns="91440" tIns="45720" rIns="91440" bIns="45720" rtlCol="0" anchor="t">
            <a:normAutofit/>
          </a:bodyPr>
          <a:lstStyle/>
          <a:p>
            <a:r>
              <a:rPr lang="en-US" dirty="0">
                <a:ea typeface="Calibri"/>
                <a:cs typeface="Calibri"/>
              </a:rPr>
              <a:t>Subject Name + Issuer (SN+I) auth allows you to validate a certificate by using the chain instead of the version data. </a:t>
            </a:r>
            <a:endParaRPr lang="en-US" dirty="0"/>
          </a:p>
          <a:p>
            <a:r>
              <a:rPr lang="en-US" dirty="0">
                <a:ea typeface="Calibri"/>
                <a:cs typeface="Calibri"/>
              </a:rPr>
              <a:t>Removes dependency on a specific version of a certificate decreasing the odds of an outage. </a:t>
            </a:r>
          </a:p>
          <a:p>
            <a:pPr marL="0" indent="0">
              <a:buNone/>
            </a:pPr>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pPr marL="0" indent="0">
              <a:buNone/>
            </a:pPr>
            <a:endParaRPr lang="en-US" dirty="0">
              <a:ea typeface="Calibri"/>
              <a:cs typeface="Calibri"/>
            </a:endParaRPr>
          </a:p>
        </p:txBody>
      </p:sp>
      <p:pic>
        <p:nvPicPr>
          <p:cNvPr id="5" name="Picture 4" descr="A diagram of a flowchart&#10;&#10;Description automatically generated">
            <a:extLst>
              <a:ext uri="{FF2B5EF4-FFF2-40B4-BE49-F238E27FC236}">
                <a16:creationId xmlns:a16="http://schemas.microsoft.com/office/drawing/2014/main" id="{7E76A94E-548B-4DE3-1A5F-4BD5A7C43658}"/>
              </a:ext>
            </a:extLst>
          </p:cNvPr>
          <p:cNvPicPr>
            <a:picLocks noChangeAspect="1"/>
          </p:cNvPicPr>
          <p:nvPr/>
        </p:nvPicPr>
        <p:blipFill>
          <a:blip r:embed="rId2"/>
          <a:stretch>
            <a:fillRect/>
          </a:stretch>
        </p:blipFill>
        <p:spPr>
          <a:xfrm>
            <a:off x="1874474" y="3584679"/>
            <a:ext cx="8305644" cy="2799101"/>
          </a:xfrm>
          <a:prstGeom prst="rect">
            <a:avLst/>
          </a:prstGeom>
          <a:ln>
            <a:solidFill>
              <a:schemeClr val="bg1"/>
            </a:solidFill>
          </a:ln>
        </p:spPr>
      </p:pic>
    </p:spTree>
    <p:extLst>
      <p:ext uri="{BB962C8B-B14F-4D97-AF65-F5344CB8AC3E}">
        <p14:creationId xmlns:p14="http://schemas.microsoft.com/office/powerpoint/2010/main" val="8973687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Credential Management Strategies For Azure</vt:lpstr>
      <vt:lpstr>PowerPoint Presentation</vt:lpstr>
      <vt:lpstr>What is a credential management strategy?</vt:lpstr>
      <vt:lpstr>Why every organization needs a strategy</vt:lpstr>
      <vt:lpstr>What are different types of credentials in Azure?</vt:lpstr>
      <vt:lpstr>What are some of the best practices\recommendations for usage?</vt:lpstr>
      <vt:lpstr>What's the big deal with standing access? How can we work if no one has access to anything?</vt:lpstr>
      <vt:lpstr>How Managed Identities work</vt:lpstr>
      <vt:lpstr>Subject Name Issuer Auth with Certificates</vt:lpstr>
      <vt:lpstr>What strategy or pattern do you recommend?</vt:lpstr>
      <vt:lpstr>How do I develop locally?</vt:lpstr>
      <vt:lpstr>Working Locally with VS\VS Code and Azure</vt:lpstr>
      <vt:lpstr>PowerPoints are lame where's the code?</vt:lpstr>
      <vt:lpstr>PowerPoint Presentation</vt:lpstr>
      <vt:lpstr>Thank you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435</cp:revision>
  <dcterms:created xsi:type="dcterms:W3CDTF">2024-03-07T01:55:55Z</dcterms:created>
  <dcterms:modified xsi:type="dcterms:W3CDTF">2024-03-23T02:57:03Z</dcterms:modified>
</cp:coreProperties>
</file>